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9" r:id="rId4"/>
    <p:sldMasterId id="2147484006" r:id="rId5"/>
    <p:sldMasterId id="2147484065" r:id="rId6"/>
    <p:sldMasterId id="2147484100" r:id="rId7"/>
    <p:sldMasterId id="2147484108" r:id="rId8"/>
    <p:sldMasterId id="2147484175" r:id="rId9"/>
    <p:sldMasterId id="2147484214" r:id="rId10"/>
  </p:sldMasterIdLst>
  <p:notesMasterIdLst>
    <p:notesMasterId r:id="rId94"/>
  </p:notesMasterIdLst>
  <p:handoutMasterIdLst>
    <p:handoutMasterId r:id="rId95"/>
  </p:handoutMasterIdLst>
  <p:sldIdLst>
    <p:sldId id="2590" r:id="rId11"/>
    <p:sldId id="11225" r:id="rId12"/>
    <p:sldId id="11232" r:id="rId13"/>
    <p:sldId id="11233" r:id="rId14"/>
    <p:sldId id="2503" r:id="rId15"/>
    <p:sldId id="11080" r:id="rId16"/>
    <p:sldId id="2734" r:id="rId17"/>
    <p:sldId id="2646" r:id="rId18"/>
    <p:sldId id="11226" r:id="rId19"/>
    <p:sldId id="11197" r:id="rId20"/>
    <p:sldId id="258" r:id="rId21"/>
    <p:sldId id="259" r:id="rId22"/>
    <p:sldId id="260" r:id="rId23"/>
    <p:sldId id="261" r:id="rId24"/>
    <p:sldId id="11175" r:id="rId25"/>
    <p:sldId id="11180" r:id="rId26"/>
    <p:sldId id="288" r:id="rId27"/>
    <p:sldId id="11196" r:id="rId28"/>
    <p:sldId id="270" r:id="rId29"/>
    <p:sldId id="271" r:id="rId30"/>
    <p:sldId id="283" r:id="rId31"/>
    <p:sldId id="273" r:id="rId32"/>
    <p:sldId id="2675" r:id="rId33"/>
    <p:sldId id="10916" r:id="rId34"/>
    <p:sldId id="11176" r:id="rId35"/>
    <p:sldId id="277" r:id="rId36"/>
    <p:sldId id="262" r:id="rId37"/>
    <p:sldId id="263" r:id="rId38"/>
    <p:sldId id="11182" r:id="rId39"/>
    <p:sldId id="10915" r:id="rId40"/>
    <p:sldId id="10917" r:id="rId41"/>
    <p:sldId id="280" r:id="rId42"/>
    <p:sldId id="11183" r:id="rId43"/>
    <p:sldId id="281" r:id="rId44"/>
    <p:sldId id="282" r:id="rId45"/>
    <p:sldId id="11198" r:id="rId46"/>
    <p:sldId id="11181" r:id="rId47"/>
    <p:sldId id="11177" r:id="rId48"/>
    <p:sldId id="354" r:id="rId49"/>
    <p:sldId id="355" r:id="rId50"/>
    <p:sldId id="11227" r:id="rId51"/>
    <p:sldId id="11199" r:id="rId52"/>
    <p:sldId id="2561" r:id="rId53"/>
    <p:sldId id="2676" r:id="rId54"/>
    <p:sldId id="11200" r:id="rId55"/>
    <p:sldId id="11202" r:id="rId56"/>
    <p:sldId id="11185" r:id="rId57"/>
    <p:sldId id="11228" r:id="rId58"/>
    <p:sldId id="11203" r:id="rId59"/>
    <p:sldId id="11229" r:id="rId60"/>
    <p:sldId id="292" r:id="rId61"/>
    <p:sldId id="11230" r:id="rId62"/>
    <p:sldId id="293" r:id="rId63"/>
    <p:sldId id="11204" r:id="rId64"/>
    <p:sldId id="11206" r:id="rId65"/>
    <p:sldId id="290" r:id="rId66"/>
    <p:sldId id="291" r:id="rId67"/>
    <p:sldId id="11178" r:id="rId68"/>
    <p:sldId id="11187" r:id="rId69"/>
    <p:sldId id="11192" r:id="rId70"/>
    <p:sldId id="11209" r:id="rId71"/>
    <p:sldId id="11210" r:id="rId72"/>
    <p:sldId id="11193" r:id="rId73"/>
    <p:sldId id="11188" r:id="rId74"/>
    <p:sldId id="11191" r:id="rId75"/>
    <p:sldId id="11223" r:id="rId76"/>
    <p:sldId id="11211" r:id="rId77"/>
    <p:sldId id="11212" r:id="rId78"/>
    <p:sldId id="11213" r:id="rId79"/>
    <p:sldId id="11214" r:id="rId80"/>
    <p:sldId id="11216" r:id="rId81"/>
    <p:sldId id="11224" r:id="rId82"/>
    <p:sldId id="11194" r:id="rId83"/>
    <p:sldId id="11222" r:id="rId84"/>
    <p:sldId id="11217" r:id="rId85"/>
    <p:sldId id="11220" r:id="rId86"/>
    <p:sldId id="11221" r:id="rId87"/>
    <p:sldId id="11208" r:id="rId88"/>
    <p:sldId id="11195" r:id="rId89"/>
    <p:sldId id="11231" r:id="rId90"/>
    <p:sldId id="11189" r:id="rId91"/>
    <p:sldId id="11190" r:id="rId92"/>
    <p:sldId id="10860" r:id="rId9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6"/>
    <a:srgbClr val="E7E4E1"/>
    <a:srgbClr val="0000FF"/>
    <a:srgbClr val="0066FF"/>
    <a:srgbClr val="EE6612"/>
    <a:srgbClr val="CCC9C1"/>
    <a:srgbClr val="E0E0DC"/>
    <a:srgbClr val="D6D7D2"/>
    <a:srgbClr val="4C6DC0"/>
    <a:srgbClr val="519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9" autoAdjust="0"/>
    <p:restoredTop sz="96338" autoAdjust="0"/>
  </p:normalViewPr>
  <p:slideViewPr>
    <p:cSldViewPr snapToGrid="0">
      <p:cViewPr varScale="1">
        <p:scale>
          <a:sx n="189" d="100"/>
          <a:sy n="189" d="100"/>
        </p:scale>
        <p:origin x="592" y="176"/>
      </p:cViewPr>
      <p:guideLst>
        <p:guide orient="horz" pos="2160"/>
        <p:guide pos="3840"/>
      </p:guideLst>
    </p:cSldViewPr>
  </p:slideViewPr>
  <p:outlineViewPr>
    <p:cViewPr>
      <p:scale>
        <a:sx n="33" d="100"/>
        <a:sy n="33" d="100"/>
      </p:scale>
      <p:origin x="0" y="-2592"/>
    </p:cViewPr>
  </p:outlineViewPr>
  <p:notesTextViewPr>
    <p:cViewPr>
      <p:scale>
        <a:sx n="1" d="1"/>
        <a:sy n="1" d="1"/>
      </p:scale>
      <p:origin x="0" y="0"/>
    </p:cViewPr>
  </p:notesTextViewPr>
  <p:sorterViewPr>
    <p:cViewPr varScale="1">
      <p:scale>
        <a:sx n="1" d="1"/>
        <a:sy n="1" d="1"/>
      </p:scale>
      <p:origin x="0" y="-2004"/>
    </p:cViewPr>
  </p:sorterViewPr>
  <p:notesViewPr>
    <p:cSldViewPr snapToGrid="0">
      <p:cViewPr>
        <p:scale>
          <a:sx n="1" d="2"/>
          <a:sy n="1" d="2"/>
        </p:scale>
        <p:origin x="4560" y="10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handoutMaster" Target="handoutMasters/handout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viewProps" Target="view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05" tIns="48303" rIns="96605" bIns="48303" rtlCol="0"/>
          <a:lstStyle>
            <a:lvl1pPr algn="l">
              <a:defRPr sz="1300"/>
            </a:lvl1pPr>
          </a:lstStyle>
          <a:p>
            <a:endParaRPr lang="en-US"/>
          </a:p>
        </p:txBody>
      </p:sp>
      <p:sp>
        <p:nvSpPr>
          <p:cNvPr id="5" name="Slide Number Placeholder 4"/>
          <p:cNvSpPr>
            <a:spLocks noGrp="1"/>
          </p:cNvSpPr>
          <p:nvPr>
            <p:ph type="sldNum" sz="quarter" idx="3"/>
          </p:nvPr>
        </p:nvSpPr>
        <p:spPr>
          <a:xfrm>
            <a:off x="4143587" y="9119478"/>
            <a:ext cx="3169920" cy="481726"/>
          </a:xfrm>
          <a:prstGeom prst="rect">
            <a:avLst/>
          </a:prstGeom>
        </p:spPr>
        <p:txBody>
          <a:bodyPr vert="horz" lIns="96605" tIns="48303" rIns="96605" bIns="48303" rtlCol="0" anchor="b"/>
          <a:lstStyle>
            <a:lvl1pPr algn="r">
              <a:defRPr sz="1300"/>
            </a:lvl1pPr>
          </a:lstStyle>
          <a:p>
            <a:fld id="{32BC7E96-55C3-402A-9FFD-B2FB90C060FD}" type="slidenum">
              <a:rPr lang="en-US" smtClean="0"/>
              <a:t>‹#›</a:t>
            </a:fld>
            <a:endParaRPr lang="en-US" dirty="0"/>
          </a:p>
        </p:txBody>
      </p:sp>
    </p:spTree>
    <p:extLst>
      <p:ext uri="{BB962C8B-B14F-4D97-AF65-F5344CB8AC3E}">
        <p14:creationId xmlns:p14="http://schemas.microsoft.com/office/powerpoint/2010/main" val="1079067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05" tIns="48303" rIns="96605" bIns="4830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05" tIns="48303" rIns="96605" bIns="48303" rtlCol="0"/>
          <a:lstStyle>
            <a:lvl1pPr algn="r">
              <a:defRPr sz="1300"/>
            </a:lvl1pPr>
          </a:lstStyle>
          <a:p>
            <a:fld id="{7E5E7D42-AF57-4F0F-8656-ED1830637EC7}" type="datetimeFigureOut">
              <a:rPr lang="en-US" smtClean="0"/>
              <a:t>10/17/24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05" tIns="48303" rIns="96605" bIns="4830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05" tIns="48303" rIns="96605"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05" tIns="48303" rIns="96605"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05" tIns="48303" rIns="96605" bIns="48303" rtlCol="0" anchor="b"/>
          <a:lstStyle>
            <a:lvl1pPr algn="r">
              <a:defRPr sz="1300"/>
            </a:lvl1pPr>
          </a:lstStyle>
          <a:p>
            <a:fld id="{458B84F3-E672-4E2A-8AE1-9E6483B30236}" type="slidenum">
              <a:rPr lang="en-US" smtClean="0"/>
              <a:t>‹#›</a:t>
            </a:fld>
            <a:endParaRPr lang="en-US"/>
          </a:p>
        </p:txBody>
      </p:sp>
    </p:spTree>
    <p:extLst>
      <p:ext uri="{BB962C8B-B14F-4D97-AF65-F5344CB8AC3E}">
        <p14:creationId xmlns:p14="http://schemas.microsoft.com/office/powerpoint/2010/main" val="19915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Hot Water Design for Heat Pump Water Heaters in Commercial Kitchens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00" dirty="0">
                <a:effectLst/>
                <a:latin typeface="Calibri" panose="020F0502020204030204" pitchFamily="34" charset="0"/>
                <a:ea typeface="Calibri" panose="020F0502020204030204" pitchFamily="34" charset="0"/>
                <a:cs typeface="Times New Roman" panose="02020603050405020304" pitchFamily="18" charset="0"/>
              </a:rPr>
              <a:t>Hola y bienvenido a la presentación Diseño de agua caliente para calentadores de agua con bomba de calor en cocinas comerciales.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Las tarifas de servicios públicos utilizadas para calcular los valores en esta presentación se encuentran en la tabla a la derecha de esta diapositiva.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El Costo del Agua y Aguas Residuales es de 14,16 por cien pies cúbicos.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 tarifa del gas es de 1,65 por termia.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Y la tarifa de electricidad es de 0,33 centavos de kilovatio por hora.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Estas tarifas reflejan las tarifas actuales de servicios públicos de California y las proyecciones que hay para el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En términos generales, las tarifas de los servicios públicos están aumentando y están aumentando un poco más rápido que la inflación y se prevé que sigan aumentando un poco más rápido que la inflación durante el resto de la década.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Las tarifas de electricidad y gas han ido subiendo como tendencia general en los últimos 10-15 años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Y se </a:t>
            </a:r>
            <a:r>
              <a:rPr lang="es-ES" sz="1800" b="1" kern="100" dirty="0" err="1">
                <a:effectLst/>
                <a:latin typeface="Calibri" panose="020F0502020204030204" pitchFamily="34" charset="0"/>
                <a:ea typeface="Calibri" panose="020F0502020204030204" pitchFamily="34" charset="0"/>
                <a:cs typeface="Times New Roman" panose="02020603050405020304" pitchFamily="18" charset="0"/>
              </a:rPr>
              <a:t>prevee</a:t>
            </a: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 que la electricidad superará al gas en términos de cuánto aumentará.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Esto hará que el cambio de combustible de gas a electricidad sea un poco más difícil desde el punto de vista financiero en el futuro, pero más adelante en esta presentación se mostrará cómo aún puede ser rentable en algunos casos.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i="0" u="none" strike="noStrike" dirty="0">
                <a:solidFill>
                  <a:srgbClr val="000000"/>
                </a:solidFill>
                <a:effectLst/>
                <a:latin typeface="Calibri" panose="020F0502020204030204" pitchFamily="34" charset="0"/>
              </a:rPr>
              <a:t>Make sure you provide utility rate info upfront once and all tables are updated to those costs throughout. It is important to have a slide that acknowledges the rates possibly placed near the beginning or before the primary water heater comparison table. The rates slide needs to show that rates for water, energy and gas are going up as a trend over the last x years., 2</a:t>
            </a:r>
            <a:r>
              <a:rPr lang="en-US" sz="1800" b="0" i="0" u="none" strike="noStrike" baseline="30000" dirty="0">
                <a:solidFill>
                  <a:srgbClr val="000000"/>
                </a:solidFill>
                <a:effectLst/>
                <a:latin typeface="Calibri" panose="020F0502020204030204" pitchFamily="34" charset="0"/>
              </a:rPr>
              <a:t>nd</a:t>
            </a:r>
            <a:r>
              <a:rPr lang="en-US" sz="1800" b="0" i="0" u="none" strike="noStrike" dirty="0">
                <a:solidFill>
                  <a:srgbClr val="000000"/>
                </a:solidFill>
                <a:effectLst/>
                <a:latin typeface="Calibri" panose="020F0502020204030204" pitchFamily="34" charset="0"/>
              </a:rPr>
              <a:t> key point is that they are going up for electricity faster than for gas, which represents a challenge 5.8 ratio, used to be 3.5 when I started. This has implications on payback as California decarbonizes. I provided the updated rates and we should use those. Its going to get worst next year, PG&amp;E just announced 13% electric rate increases, thus best that this design guide is not outdated from day 1, even if we have to talk to the reality that payback is long or non-existent and it changed significantly even during the duration of this project. </a:t>
            </a: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kern="100" dirty="0">
                <a:effectLst/>
                <a:latin typeface="Calibri" panose="020F0502020204030204" pitchFamily="34" charset="0"/>
                <a:ea typeface="Calibri" panose="020F0502020204030204" pitchFamily="34" charset="0"/>
                <a:cs typeface="Times New Roman" panose="02020603050405020304" pitchFamily="18" charset="0"/>
              </a:rPr>
              <a:t>Asegúrate de proporcionar información sobre las tarifas de servicios públicos, y actualiza todas las tablas con esos costos. Es importante tener una diapositiva que reconozca las tarifas, posiblemente colocada al principio o antes de la tabla principal de comparación de calentadores de agua. La diapositiva de tarifas debe mostrar que las tarifas de agua, energía y gas han estado aumentando como una tendencia en los últimos X años. El segundo punto es que la electricidad está subiendo más rápido que el gas, lo que representa un desafío con una proporción de 5.8, que fue 3.5 cuando empecé. Esto tiene implicaciones en el retorno de la inversión a medida que California descarboniza. Proporcioné las tarifas actualizadas y debemos usar esas. Va a empeorar el próximo año; PG&amp;E acaba de anunciar aumentos de tarifas eléctricas del 13%, por lo que es mejor que esta guía de diseño no esté desactualizada desde el primer día, incluso si tenemos que hablar sobre la realidad de que el retorno de la inversión es largo o inexistente y ha cambiado significativamente incluso durante la duración de este proyecto.</a:t>
            </a: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10</a:t>
            </a:fld>
            <a:endParaRPr lang="en-US"/>
          </a:p>
        </p:txBody>
      </p:sp>
    </p:spTree>
    <p:extLst>
      <p:ext uri="{BB962C8B-B14F-4D97-AF65-F5344CB8AC3E}">
        <p14:creationId xmlns:p14="http://schemas.microsoft.com/office/powerpoint/2010/main" val="398933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Los sistemas de agua caliente se dividen en tres partes principales:</a:t>
            </a:r>
          </a:p>
          <a:p>
            <a:r>
              <a:rPr lang="es-ES" b="1" dirty="0"/>
              <a:t>suministro y accesorios de agua caliente, sistemas de distribución y generación de agua caliente</a:t>
            </a:r>
          </a:p>
          <a:p>
            <a:endParaRPr lang="es-ES" b="1" dirty="0"/>
          </a:p>
          <a:p>
            <a:r>
              <a:rPr lang="es-ES" b="1" dirty="0"/>
              <a:t>En la sección uno de esta presentación, analizaremos el suministro de agua caliente, los puntos de uso y los accesorios:</a:t>
            </a:r>
          </a:p>
          <a:p>
            <a:r>
              <a:rPr lang="es-ES" b="1" dirty="0"/>
              <a:t>esto incluye:</a:t>
            </a:r>
          </a:p>
          <a:p>
            <a:r>
              <a:rPr lang="es-ES" b="1" dirty="0"/>
              <a:t>máquinas lavavajillas</a:t>
            </a:r>
          </a:p>
          <a:p>
            <a:r>
              <a:rPr lang="es-ES" b="1" dirty="0"/>
              <a:t>válvulas de pulverización de prelavado</a:t>
            </a:r>
          </a:p>
          <a:p>
            <a:r>
              <a:rPr lang="es-ES" b="1" dirty="0"/>
              <a:t>otros equipos de operación de prelavado</a:t>
            </a:r>
          </a:p>
          <a:p>
            <a:r>
              <a:rPr lang="es-ES" b="1" dirty="0"/>
              <a:t>lavamanos y</a:t>
            </a:r>
          </a:p>
          <a:p>
            <a:r>
              <a:rPr lang="es-ES" b="1" dirty="0"/>
              <a:t>lavabos de laboratorio</a:t>
            </a:r>
          </a:p>
          <a:p>
            <a:endParaRPr lang="es-ES" b="1" dirty="0"/>
          </a:p>
          <a:p>
            <a:r>
              <a:rPr lang="es-ES" b="1" dirty="0"/>
              <a:t>La sección 2 cubrirá los sistemas de distribución, que es el conjunto de tuberías que conecta el agua a los accesorios.</a:t>
            </a:r>
          </a:p>
          <a:p>
            <a:r>
              <a:rPr lang="es-ES" b="1" dirty="0"/>
              <a:t>Tuberías de agua caliente, sistemas de aislamiento y recirculación y sus sistemas de control.</a:t>
            </a:r>
          </a:p>
          <a:p>
            <a:endParaRPr lang="es-ES" b="1" dirty="0"/>
          </a:p>
          <a:p>
            <a:r>
              <a:rPr lang="es-ES" b="1" dirty="0"/>
              <a:t>La sección 3 cubrirá la generación de agua caliente y hablará sobre</a:t>
            </a:r>
          </a:p>
          <a:p>
            <a:r>
              <a:rPr lang="es-ES" b="1" dirty="0"/>
              <a:t>diferentes tipos de calentadores de agua y sus diversas eficiencias, diferentes esquemas para aumentar la eficiencia operativa general de estos calentadores de agua</a:t>
            </a:r>
          </a:p>
          <a:p>
            <a:endParaRPr lang="es-ES" b="1" dirty="0"/>
          </a:p>
          <a:p>
            <a:r>
              <a:rPr lang="es-ES" b="1" dirty="0"/>
              <a:t>La sección 4 discutirá ejemplos de diseño en un restaurante rápido y de servicio completo donde reuniremos toda esta información.</a:t>
            </a:r>
            <a:endParaRPr lang="en-US" b="1"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11</a:t>
            </a:fld>
            <a:endParaRPr lang="en-US"/>
          </a:p>
        </p:txBody>
      </p:sp>
    </p:spTree>
    <p:extLst>
      <p:ext uri="{BB962C8B-B14F-4D97-AF65-F5344CB8AC3E}">
        <p14:creationId xmlns:p14="http://schemas.microsoft.com/office/powerpoint/2010/main" val="416021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ES" dirty="0"/>
              <a:t>Esta tabla muestra el sistema de agua caliente estándar de la industria y la intensidad energética del agua para la industria de servicios de alimentos comerciales.</a:t>
            </a:r>
          </a:p>
          <a:p>
            <a:endParaRPr lang="es-ES" dirty="0"/>
          </a:p>
          <a:p>
            <a:r>
              <a:rPr lang="es-ES" b="1" dirty="0"/>
              <a:t>Un restaurante promedio de servicio rápido usará alrededor de 500 galones de agua caliente por día, mientras que un restaurante promedio de servicio completo usará alrededor de 2000 galones de agua caliente por día.</a:t>
            </a:r>
          </a:p>
          <a:p>
            <a:endParaRPr lang="es-ES" b="1" dirty="0"/>
          </a:p>
          <a:p>
            <a:r>
              <a:rPr lang="es-ES" b="1" dirty="0"/>
              <a:t>Esto se debe en gran medida a las diferencias en los sistemas: los restaurantes de servicio rápido normalmente tendrán sistemas mucho más pequeños que los restaurantes de servicio completo y los restaurantes de servicio completo normalmente necesitarán utilizar una cantidad mayor y mayor de lavavajillas que los que necesitaría un restaurante de servicio rápido.</a:t>
            </a:r>
          </a:p>
          <a:p>
            <a:endParaRPr lang="es-ES" b="1" dirty="0"/>
          </a:p>
          <a:p>
            <a:r>
              <a:rPr lang="es-ES" b="1" dirty="0"/>
              <a:t>Los restaurantes de servicio completo normalmente dependerán más de comidas en persona y platos reutilizables que los restaurantes de servicio rápido que pueden depender más de la comida para llevar.</a:t>
            </a:r>
          </a:p>
          <a:p>
            <a:endParaRPr lang="es-ES" b="1" dirty="0"/>
          </a:p>
          <a:p>
            <a:r>
              <a:rPr lang="es-ES" b="1" dirty="0"/>
              <a:t>lo cual es en gran parte la razón por la cual los usos del agua entre estos dos tipos de instalaciones son tan diferentes</a:t>
            </a:r>
          </a:p>
          <a:p>
            <a:endParaRPr lang="es-ES" b="1" dirty="0"/>
          </a:p>
          <a:p>
            <a:endParaRPr lang="es-ES" b="1" dirty="0"/>
          </a:p>
          <a:p>
            <a:r>
              <a:rPr lang="es-ES" b="1" dirty="0"/>
              <a:t>Esto tiene consecuencias para su uso general de energía y sus costos finales de servicios públicos.</a:t>
            </a:r>
          </a:p>
          <a:p>
            <a:endParaRPr lang="es-ES" b="1" dirty="0"/>
          </a:p>
          <a:p>
            <a:r>
              <a:rPr lang="es-ES" b="1" dirty="0"/>
              <a:t>El uso de gas natural para un restaurante de servicio rápido es de unas 1.600 termias al año, mientras que un restaurante de servicio completo utilizará unas 8.400 termias al año.</a:t>
            </a:r>
          </a:p>
          <a:p>
            <a:endParaRPr lang="es-ES" b="1" dirty="0"/>
          </a:p>
          <a:p>
            <a:endParaRPr lang="es-ES" b="1" dirty="0"/>
          </a:p>
          <a:p>
            <a:r>
              <a:rPr lang="es-ES" b="1" dirty="0"/>
              <a:t>Se supone que estos restaurantes están utilizando calentadores de agua alimentados con gas natural de tipo tanque de eficiencia estándar porque estos son el tipo más común de calentador de agua que se encuentra en la industria de servicios de alimentos comerciales al momento de esta grabación.</a:t>
            </a:r>
          </a:p>
          <a:p>
            <a:endParaRPr lang="es-ES" b="1" dirty="0"/>
          </a:p>
          <a:p>
            <a:endParaRPr lang="es-ES" b="1" dirty="0"/>
          </a:p>
          <a:p>
            <a:r>
              <a:rPr lang="es-ES" b="1" dirty="0"/>
              <a:t>Un restaurante de servicio completo también utilizará unos 73.340 KWH/año.</a:t>
            </a:r>
          </a:p>
          <a:p>
            <a:r>
              <a:rPr lang="es-ES" b="1" dirty="0"/>
              <a:t>para alimentar su lavavajillas y su bomba de recirculación.</a:t>
            </a:r>
          </a:p>
          <a:p>
            <a:endParaRPr lang="es-ES" b="1" dirty="0"/>
          </a:p>
          <a:p>
            <a:endParaRPr lang="es-ES" b="1" dirty="0"/>
          </a:p>
          <a:p>
            <a:r>
              <a:rPr lang="es-ES" b="1" dirty="0"/>
              <a:t>Los costos de agua y alcantarillado siguieron el uso de agua y los costos de gas natural y electricidad siguieron el uso de gas natural y electricidad, lo que lleva a un costo anual de servicios públicos para el restaurante de servicio rápido de 6,000 por año, mientras que un restaurante de servicio completo utilizará casi 10 veces más a $51,700</a:t>
            </a:r>
          </a:p>
          <a:p>
            <a:endParaRPr lang="es-ES" b="1" dirty="0"/>
          </a:p>
          <a:p>
            <a:endParaRPr lang="es-ES" b="1" dirty="0"/>
          </a:p>
          <a:p>
            <a:r>
              <a:rPr lang="es-ES" b="1" dirty="0"/>
              <a:t>Esto se debe en gran medida a la diferencia en el uso de agua, lo que genera una diferencia en el uso de gas natural y al hecho de que el restaurante de servicio completo necesita una cantidad significativa de electricidad y gas natural para alimentar su sistema.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12</a:t>
            </a:fld>
            <a:endParaRPr lang="en-US"/>
          </a:p>
        </p:txBody>
      </p:sp>
    </p:spTree>
    <p:extLst>
      <p:ext uri="{BB962C8B-B14F-4D97-AF65-F5344CB8AC3E}">
        <p14:creationId xmlns:p14="http://schemas.microsoft.com/office/powerpoint/2010/main" val="1434986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potencial de ahorro para los sistemas de agua caliente. </a:t>
            </a:r>
          </a:p>
          <a:p>
            <a:endParaRPr lang="es-ES" b="1" dirty="0"/>
          </a:p>
          <a:p>
            <a:r>
              <a:rPr lang="es-ES" b="1" dirty="0"/>
              <a:t>El ahorro en restaurantes de servicio rápido y restaurantes de servicio completo es bastante sustancial.</a:t>
            </a:r>
          </a:p>
          <a:p>
            <a:endParaRPr lang="es-ES" b="1" dirty="0"/>
          </a:p>
          <a:p>
            <a:r>
              <a:rPr lang="es-ES" b="1" dirty="0"/>
              <a:t>El mejor restaurante de servicio rápido de su clase utilizará un calentador de gas de alta eficiencia y accesorios de alta eficiencia, como válvulas rociadoras de </a:t>
            </a:r>
            <a:r>
              <a:rPr lang="es-ES" b="1" dirty="0" err="1"/>
              <a:t>preenjuague</a:t>
            </a:r>
            <a:r>
              <a:rPr lang="es-ES" b="1" dirty="0"/>
              <a:t> y aireadores de bajo flujo.</a:t>
            </a:r>
          </a:p>
          <a:p>
            <a:endParaRPr lang="es-ES" b="1" dirty="0"/>
          </a:p>
          <a:p>
            <a:r>
              <a:rPr lang="es-ES" b="1" dirty="0"/>
              <a:t>El restaurante de servicio completo, el mejor de su clase, utilizará accesorios eficientes y lavavajillas con recuperación de calor, lo que reducirá su calentador de agua de eficiencia mejorada.</a:t>
            </a:r>
          </a:p>
          <a:p>
            <a:endParaRPr lang="es-ES" b="1" dirty="0"/>
          </a:p>
          <a:p>
            <a:r>
              <a:rPr lang="es-ES" b="1" dirty="0"/>
              <a:t>Estos cambios suponen un ahorro anual de los convencionales de 1.800 para el restaurante de servicio rápido y alrededor de 11.000 al año para el restaurante de servicio completo, estos ahorros son bastante sustanciales y pueden ayudar a justificar el reemplazo de equipos en la mitad de su vida útil.</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13</a:t>
            </a:fld>
            <a:endParaRPr lang="en-US"/>
          </a:p>
        </p:txBody>
      </p:sp>
    </p:spTree>
    <p:extLst>
      <p:ext uri="{BB962C8B-B14F-4D97-AF65-F5344CB8AC3E}">
        <p14:creationId xmlns:p14="http://schemas.microsoft.com/office/powerpoint/2010/main" val="1479304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La ruta de diseño para el ahorro ayudará a los diseñadores a diseñar sistemas que puedan alcanzar los potenciales de ahorro que se enumeran en la diapositiva anterior.</a:t>
            </a:r>
          </a:p>
          <a:p>
            <a:endParaRPr lang="es-ES" b="1" dirty="0"/>
          </a:p>
          <a:p>
            <a:r>
              <a:rPr lang="es-ES" b="1" dirty="0"/>
              <a:t>El primer paso es especificar equipos de agua caliente eficientes.</a:t>
            </a:r>
          </a:p>
          <a:p>
            <a:r>
              <a:rPr lang="es-ES" b="1" dirty="0"/>
              <a:t>Este paso reducirá la demanda total de agua caliente y tendrá muchas implicaciones de diseño a medida que los diseñadores avancen desde el artefacto hasta el calentador de agua.</a:t>
            </a:r>
          </a:p>
          <a:p>
            <a:endParaRPr lang="es-ES" b="1" dirty="0"/>
          </a:p>
          <a:p>
            <a:r>
              <a:rPr lang="es-ES" b="1" dirty="0"/>
              <a:t>El siguiente paso es construir un sistema de distribución eficiente</a:t>
            </a:r>
          </a:p>
          <a:p>
            <a:r>
              <a:rPr lang="es-ES" b="1" dirty="0"/>
              <a:t>y optimizar el control del circuito de recirculación</a:t>
            </a:r>
          </a:p>
          <a:p>
            <a:r>
              <a:rPr lang="es-ES" b="1" dirty="0"/>
              <a:t>Esto reducirá aún más la demanda de energía en el calentador de agua.</a:t>
            </a:r>
          </a:p>
          <a:p>
            <a:endParaRPr lang="es-ES" b="1" dirty="0"/>
          </a:p>
          <a:p>
            <a:r>
              <a:rPr lang="es-ES" b="1" dirty="0"/>
              <a:t>4. Especificar calentadores de agua de alta eficiencia</a:t>
            </a:r>
          </a:p>
          <a:p>
            <a:r>
              <a:rPr lang="es-ES" b="1" dirty="0"/>
              <a:t>Al final de esta presentación se enumeran varios calentadores de agua de alta eficiencia.</a:t>
            </a:r>
          </a:p>
          <a:p>
            <a:endParaRPr lang="es-ES" b="1" dirty="0"/>
          </a:p>
          <a:p>
            <a:r>
              <a:rPr lang="es-ES" b="1" dirty="0"/>
              <a:t>5. Poner en marcha y desarrollar un plan de mantenimiento y reemplazo de equipos</a:t>
            </a:r>
            <a:endParaRPr lang="en-US" b="1"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14</a:t>
            </a:fld>
            <a:endParaRPr lang="en-US"/>
          </a:p>
        </p:txBody>
      </p:sp>
    </p:spTree>
    <p:extLst>
      <p:ext uri="{BB962C8B-B14F-4D97-AF65-F5344CB8AC3E}">
        <p14:creationId xmlns:p14="http://schemas.microsoft.com/office/powerpoint/2010/main" val="361900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Sección 1: Instalaciones sanitarias y lavavajillas</a:t>
            </a:r>
            <a:endParaRPr lang="en-US" b="1" dirty="0"/>
          </a:p>
        </p:txBody>
      </p:sp>
    </p:spTree>
    <p:extLst>
      <p:ext uri="{BB962C8B-B14F-4D97-AF65-F5344CB8AC3E}">
        <p14:creationId xmlns:p14="http://schemas.microsoft.com/office/powerpoint/2010/main" val="3220793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Specifying efficient fixtures is an important design step for many reasons.</a:t>
            </a:r>
          </a:p>
          <a:p>
            <a:endParaRPr lang="en-US" dirty="0"/>
          </a:p>
          <a:p>
            <a:r>
              <a:rPr lang="en-US" dirty="0"/>
              <a:t>The first is that efficient fixtures limit the hot water demand, which reduces both water and energy consumption.</a:t>
            </a:r>
          </a:p>
          <a:p>
            <a:endParaRPr lang="en-US" dirty="0"/>
          </a:p>
          <a:p>
            <a:r>
              <a:rPr lang="en-US" dirty="0"/>
              <a:t>The second, and most important from a design perspective, is that reducing hot water demand affects every other part of the system.</a:t>
            </a:r>
          </a:p>
          <a:p>
            <a:endParaRPr lang="en-US" dirty="0"/>
          </a:p>
          <a:p>
            <a:r>
              <a:rPr lang="en-US" dirty="0"/>
              <a:t>Pipe diameters both for branches and for the main recirculation loop can be smaller if low water use fixtures are used.</a:t>
            </a:r>
          </a:p>
          <a:p>
            <a:endParaRPr lang="en-US" dirty="0"/>
          </a:p>
          <a:p>
            <a:r>
              <a:rPr lang="en-US" dirty="0"/>
              <a:t>Hot water demand also plays a role in sizing the water heater. A system with efficient fixtures can have a smaller water heater, which can help reduce the first cost of the system.</a:t>
            </a:r>
          </a:p>
          <a:p>
            <a:endParaRPr lang="en-US" b="1" dirty="0"/>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Especificar accesorios eficientes es un paso de diseño importante por varias razones.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Primero, los accesorios eficientes limitan la demanda de agua caliente, lo que reduce tanto el consumo de agua como de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Segundo, y lo más importante desde una perspectiva de diseño, es que reducir la demanda de agua caliente afecta a cada otra parte del sistema.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diámetros de las tuberías, tanto para las ramificaciones como para el bucle principal de recirculación, pueden ser más pequeños si se utilizan accesorios de bajo consumo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demanda de agua caliente también influye en el tamaño del calentador de agua. Un sistema con accesorios eficientes puede tener un calentador de agua más pequeño, lo que ayuda a reducir el costo del sistema.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16</a:t>
            </a:fld>
            <a:endParaRPr lang="en-US"/>
          </a:p>
        </p:txBody>
      </p:sp>
    </p:spTree>
    <p:extLst>
      <p:ext uri="{BB962C8B-B14F-4D97-AF65-F5344CB8AC3E}">
        <p14:creationId xmlns:p14="http://schemas.microsoft.com/office/powerpoint/2010/main" val="2415349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hot water demand in a commercial kitchen comes from the </a:t>
            </a:r>
            <a:r>
              <a:rPr lang="en-US" dirty="0" err="1"/>
              <a:t>dishroom</a:t>
            </a:r>
            <a:r>
              <a:rPr lang="en-US" dirty="0"/>
              <a:t> because this is where most of the critical sanitation tasks happen.</a:t>
            </a:r>
          </a:p>
          <a:p>
            <a:endParaRPr lang="en-US" dirty="0"/>
          </a:p>
          <a:p>
            <a:r>
              <a:rPr lang="en-US" dirty="0"/>
              <a:t>The data from this graph comes from a field study where each hot water fixture at a full service restaurant was monitored.</a:t>
            </a:r>
          </a:p>
          <a:p>
            <a:endParaRPr lang="en-US" dirty="0"/>
          </a:p>
          <a:p>
            <a:r>
              <a:rPr lang="en-US" dirty="0"/>
              <a:t>The study showed that almost three quarters of the hot water consumption occurred in the </a:t>
            </a:r>
            <a:r>
              <a:rPr lang="en-US" dirty="0" err="1"/>
              <a:t>dishroom</a:t>
            </a:r>
            <a:r>
              <a:rPr lang="en-US" dirty="0"/>
              <a:t>, and almost half was consumed by the dishmachine.</a:t>
            </a:r>
          </a:p>
          <a:p>
            <a:endParaRPr lang="en-US" dirty="0"/>
          </a:p>
          <a:p>
            <a:r>
              <a:rPr lang="en-US" dirty="0"/>
              <a:t>The dishmachine is typically the most hot water intensive fixture on a hot water system, so selecting an efficient dishmachine is one of the most important tasks for hot water system design.</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mayoría de la demanda de agua caliente en una cocina comercial es del área de lavado de platos porque es donde ocurren la mayoría de las tareas críticas de saneamiento.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datos de este gráfico provienen de un estudio de campo donde se monitoreó cada accesorio de agua caliente en un restaurante de servicio completo.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estudio mostró que casi tres cuartas partes del consumo de agua caliente ocurrieron en el área de lavado de platos, y casi la mitad fue consumida por el lavavajillas.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lavavajillas suele ser el accesorio más intensivo en cuanto al uso de agua caliente en un sistema de agua caliente, por lo que seleccionar un lavavajillas eficiente es una de las tareas más importantes en el diseño del sistema de agua caliente.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17</a:t>
            </a:fld>
            <a:endParaRPr lang="en-US"/>
          </a:p>
        </p:txBody>
      </p:sp>
    </p:spTree>
    <p:extLst>
      <p:ext uri="{BB962C8B-B14F-4D97-AF65-F5344CB8AC3E}">
        <p14:creationId xmlns:p14="http://schemas.microsoft.com/office/powerpoint/2010/main" val="133930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classes of dishmachine commonly found in commercial foodservice facilities. </a:t>
            </a:r>
          </a:p>
          <a:p>
            <a:endParaRPr lang="en-US" dirty="0"/>
          </a:p>
          <a:p>
            <a:r>
              <a:rPr lang="en-US" dirty="0"/>
              <a:t>Larger facilities typically require larger dishmachines, as they can wash larger volumes of dishes.</a:t>
            </a:r>
          </a:p>
          <a:p>
            <a:endParaRPr lang="en-US" dirty="0"/>
          </a:p>
          <a:p>
            <a:r>
              <a:rPr lang="en-US" dirty="0"/>
              <a:t>The smallest dishmachine is an undercounter machine, typically found at bars and cafes. They are also found in front-of-house bars in larger full service restaurants. Undercounter dishmachines are by far the most common type of dishmachine.</a:t>
            </a:r>
          </a:p>
          <a:p>
            <a:endParaRPr lang="en-US" dirty="0"/>
          </a:p>
          <a:p>
            <a:r>
              <a:rPr lang="en-US" dirty="0"/>
              <a:t>Upright door-type dishmachines can wash between 45 and 60 racks of dishes per hour, and are commonly the main sanitation workhorse of a full-service restaurant.</a:t>
            </a:r>
          </a:p>
          <a:p>
            <a:endParaRPr lang="en-US" dirty="0"/>
          </a:p>
          <a:p>
            <a:r>
              <a:rPr lang="en-US" dirty="0"/>
              <a:t>Rack conveyor dishmachines use a conveyor to feed racks of dishes through the washing chamber, and can wash up to 90 racks of dishes per hour. They are commonly found in very large full-service restaurants and cafeterias.</a:t>
            </a:r>
          </a:p>
          <a:p>
            <a:endParaRPr lang="en-US" dirty="0"/>
          </a:p>
          <a:p>
            <a:r>
              <a:rPr lang="en-US" dirty="0"/>
              <a:t>The largest class of dishmachine is a flight-type machine, named for its use in airport commissaries. They use a conveyor with plastic fingers to feed dishes through the washing cavity, and are commonly found in large institutional facilities such as university and prison cafeterias.</a:t>
            </a:r>
          </a:p>
          <a:p>
            <a:endParaRPr lang="en-US" b="1" dirty="0"/>
          </a:p>
          <a:p>
            <a:r>
              <a:rPr lang="en-US" b="1" dirty="0"/>
              <a:t>To size a dishmachine, a designer needs to know the estimated dish throughput of the facility. A common design misstep is using an oversized dishmachine for the actual load. This can cause lower system efficiency and water and energy waste.</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Hay cuatro clases principales de lavavajillas comúnmente encontrados en instalaciones comerciales de servicio de alimentos.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instalaciones más grandes generalmente requieren lavavajillas más grandes, ya que pueden lavar volúmenes más grandes de platos.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lavavajillas más pequeño es un modelo bajo mostrador, típicamente encontrado en bares y cafeterías. También se encuentran en bares frente al público en restaurantes de servicio completo más grandes. Los lavavajillas bajo mostrador son, con mucho, el tipo más común de lavavajillas.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lavavajillas verticales de puerta pueden lavar entre 45 y 60 estantes de platos por hora y son comúnmente la principal herramienta de saneamiento en un restaurante de servicio completo.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lavavajillas de rack con transportador utilizan un transportador para alimentar estantes de platos a través de la cámara de lavado y pueden lavar hasta 90 estantes de platos por hora. Se encuentran comúnmente en restaurantes de servicio completo muy grandes y cafeterías.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clase más grande de lavavajillas es una máquina tipo vuelo, llamada así por su uso en las cocinas de aeropuertos. Utilizan un transportador con dedos de plástico para alimentar platos a través de la cavidad de lavado y se encuentran comúnmente en instalaciones institucionales grandes como cafeterías universitarias y de prisiones.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dimensionar un lavavajillas, un diseñador necesita conocer la capacidad estimada de procesamiento de platos de la instalación. Un error común en el diseño es usar un lavavajillas de mayor tamaño del necesario, lo que puede provocar una menor eficiencia del sistema y desperdicio de agua y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18</a:t>
            </a:fld>
            <a:endParaRPr lang="en-US"/>
          </a:p>
        </p:txBody>
      </p:sp>
    </p:spTree>
    <p:extLst>
      <p:ext uri="{BB962C8B-B14F-4D97-AF65-F5344CB8AC3E}">
        <p14:creationId xmlns:p14="http://schemas.microsoft.com/office/powerpoint/2010/main" val="311857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tabla enumera el uso de energía y agua de los lavavajillas pequeños.</a:t>
            </a:r>
          </a:p>
          <a:p>
            <a:endParaRPr lang="es-ES" dirty="0"/>
          </a:p>
          <a:p>
            <a:r>
              <a:rPr lang="es-ES" dirty="0"/>
              <a:t>Compara las calificaciones del fabricante con el mundo real en cuanto al uso medido de agua y energía para lavavajillas con puerta debajo del mostrador que se encuentran en las clases de eficiencia Convencional, Energy </a:t>
            </a:r>
            <a:r>
              <a:rPr lang="es-ES" dirty="0" err="1"/>
              <a:t>Star</a:t>
            </a:r>
            <a:r>
              <a:rPr lang="es-ES" dirty="0"/>
              <a:t> y las mejores de su clase.</a:t>
            </a:r>
          </a:p>
          <a:p>
            <a:endParaRPr lang="es-ES" dirty="0"/>
          </a:p>
          <a:p>
            <a:endParaRPr lang="es-ES" dirty="0"/>
          </a:p>
          <a:p>
            <a:r>
              <a:rPr lang="es-ES" dirty="0"/>
              <a:t>Los lavavajillas debajo del mostrador generalmente tienen usos de agua de entre 0,6 y 0,8 galones por estante y por plato lavado; en el campo, generalmente consumen entre usos de 0,7 a 2,6 galones por estante.</a:t>
            </a:r>
          </a:p>
          <a:p>
            <a:r>
              <a:rPr lang="es-ES" dirty="0"/>
              <a:t>Esta es una característica común entre los lavavajillas: utilizarán más agua en el campo de lo que indica el fabricante; esto se debe a problemas de mantenimiento, ya que la mayoría de los lavavajillas tienden a utilizar más agua a medida que envejecen en el campo con el tiempo.</a:t>
            </a:r>
          </a:p>
          <a:p>
            <a:r>
              <a:rPr lang="es-ES" dirty="0"/>
              <a:t> </a:t>
            </a:r>
          </a:p>
          <a:p>
            <a:endParaRPr lang="es-ES" dirty="0"/>
          </a:p>
          <a:p>
            <a:r>
              <a:rPr lang="es-ES" dirty="0"/>
              <a:t>Los tipos de puertas generalmente tienen una clasificación de 0,6 gal por estante y 1, gal por </a:t>
            </a:r>
            <a:r>
              <a:rPr lang="es-ES" dirty="0" err="1"/>
              <a:t>rac</a:t>
            </a:r>
            <a:r>
              <a:rPr lang="es-ES" dirty="0"/>
              <a:t>.</a:t>
            </a:r>
          </a:p>
          <a:p>
            <a:r>
              <a:rPr lang="es-ES" dirty="0"/>
              <a:t>en el campo son 0,7 galones por rejilla y 1,4 galones por rejilla</a:t>
            </a:r>
          </a:p>
          <a:p>
            <a:endParaRPr lang="es-ES" dirty="0"/>
          </a:p>
          <a:p>
            <a:r>
              <a:rPr lang="es-ES" dirty="0"/>
              <a:t>Transportador de estanterías (clasificación)</a:t>
            </a:r>
          </a:p>
          <a:p>
            <a:endParaRPr lang="es-ES" dirty="0"/>
          </a:p>
          <a:p>
            <a:r>
              <a:rPr lang="es-ES" dirty="0"/>
              <a:t>Transportador tipo cinta</a:t>
            </a:r>
          </a:p>
          <a:p>
            <a:r>
              <a:rPr lang="es-ES" dirty="0"/>
              <a:t>(Mundo real)*</a:t>
            </a:r>
          </a:p>
          <a:p>
            <a:endParaRPr lang="es-ES" dirty="0"/>
          </a:p>
          <a:p>
            <a:endParaRPr lang="es-ES" dirty="0"/>
          </a:p>
          <a:p>
            <a:endParaRPr lang="es-ES" dirty="0"/>
          </a:p>
          <a:p>
            <a:r>
              <a:rPr lang="es-ES" dirty="0"/>
              <a:t>Uso de energía y agua de lavavajillas grandes</a:t>
            </a:r>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19</a:t>
            </a:fld>
            <a:endParaRPr lang="en-US"/>
          </a:p>
        </p:txBody>
      </p:sp>
    </p:spTree>
    <p:extLst>
      <p:ext uri="{BB962C8B-B14F-4D97-AF65-F5344CB8AC3E}">
        <p14:creationId xmlns:p14="http://schemas.microsoft.com/office/powerpoint/2010/main" val="188210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There will be a speaker icon on every slide that will start playing the voiceover.</a:t>
            </a:r>
          </a:p>
          <a:p>
            <a:endParaRPr lang="en-US" dirty="0"/>
          </a:p>
          <a:p>
            <a:r>
              <a:rPr lang="es-ES" b="1" dirty="0">
                <a:effectLst/>
              </a:rPr>
              <a:t>Habrá un ícono de altavoz en cada diapositiva que comenzará a reproducir la narración </a:t>
            </a:r>
            <a:endParaRPr lang="en-US" b="1" dirty="0"/>
          </a:p>
          <a:p>
            <a:endParaRPr lang="en-US"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2</a:t>
            </a:fld>
            <a:endParaRPr lang="en-US"/>
          </a:p>
        </p:txBody>
      </p:sp>
    </p:spTree>
    <p:extLst>
      <p:ext uri="{BB962C8B-B14F-4D97-AF65-F5344CB8AC3E}">
        <p14:creationId xmlns:p14="http://schemas.microsoft.com/office/powerpoint/2010/main" val="3408665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Esta tabla enumera el uso de energía y agua de lavavajillas grandes.</a:t>
            </a:r>
          </a:p>
          <a:p>
            <a:endParaRPr lang="es-ES" b="1" dirty="0"/>
          </a:p>
          <a:p>
            <a:r>
              <a:rPr lang="es-ES" b="1" dirty="0"/>
              <a:t>Los datos de esta tabla están normalizados a una métrica de uso de enjuague por hora en lugar de una métrica por estante porque es mucho más fácil de medir tanto en el laboratorio como en el campo.</a:t>
            </a:r>
          </a:p>
          <a:p>
            <a:endParaRPr lang="es-ES" b="1" dirty="0"/>
          </a:p>
          <a:p>
            <a:r>
              <a:rPr lang="es-ES" b="1" dirty="0"/>
              <a:t>También comparó las calificaciones del fabricante con el mundo real en cuanto al uso medido de energía y agua para el transportador de estantes y la máquina transportadora de platos tipo cinta transportadora.</a:t>
            </a:r>
          </a:p>
          <a:p>
            <a:endParaRPr lang="es-ES" b="1" dirty="0"/>
          </a:p>
          <a:p>
            <a:r>
              <a:rPr lang="es-ES" b="1" dirty="0"/>
              <a:t>Estas máquinas suelen utilizar mucha más agua que sus homólogas de venta libre.</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20</a:t>
            </a:fld>
            <a:endParaRPr lang="en-US"/>
          </a:p>
        </p:txBody>
      </p:sp>
    </p:spTree>
    <p:extLst>
      <p:ext uri="{BB962C8B-B14F-4D97-AF65-F5344CB8AC3E}">
        <p14:creationId xmlns:p14="http://schemas.microsoft.com/office/powerpoint/2010/main" val="300315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611188" y="788988"/>
            <a:ext cx="6911975" cy="38877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One of the most important emerging technologies for efficient </a:t>
            </a:r>
            <a:r>
              <a:rPr lang="en-US" dirty="0" err="1"/>
              <a:t>dishroom</a:t>
            </a:r>
            <a:r>
              <a:rPr lang="en-US" dirty="0"/>
              <a:t> design is the exhaust heat recovery dishmachines.</a:t>
            </a:r>
          </a:p>
          <a:p>
            <a:pPr eaLnBrk="1" hangingPunct="1">
              <a:spcBef>
                <a:spcPct val="0"/>
              </a:spcBef>
            </a:pPr>
            <a:endParaRPr lang="en-US" dirty="0"/>
          </a:p>
          <a:p>
            <a:pPr eaLnBrk="1" hangingPunct="1">
              <a:spcBef>
                <a:spcPct val="0"/>
              </a:spcBef>
            </a:pPr>
            <a:r>
              <a:rPr lang="en-US" dirty="0"/>
              <a:t>These machines use a heat exchanger to capture the heat generated by the dishwashing process which is normally lost when the waste steam goes through the exhaust hood.</a:t>
            </a:r>
          </a:p>
          <a:p>
            <a:pPr eaLnBrk="1" hangingPunct="1">
              <a:spcBef>
                <a:spcPct val="0"/>
              </a:spcBef>
            </a:pPr>
            <a:endParaRPr lang="en-US" dirty="0"/>
          </a:p>
          <a:p>
            <a:pPr eaLnBrk="1" hangingPunct="1">
              <a:spcBef>
                <a:spcPct val="0"/>
              </a:spcBef>
            </a:pPr>
            <a:r>
              <a:rPr lang="en-US" dirty="0"/>
              <a:t>The energy from this steam preheats incoming cold water. The preheated water is then sent through a booster heater to reach its final rinse temperature.</a:t>
            </a:r>
          </a:p>
          <a:p>
            <a:pPr eaLnBrk="1" hangingPunct="1">
              <a:spcBef>
                <a:spcPct val="0"/>
              </a:spcBef>
            </a:pPr>
            <a:endParaRPr lang="en-US" dirty="0"/>
          </a:p>
          <a:p>
            <a:pPr eaLnBrk="1" hangingPunct="1">
              <a:spcBef>
                <a:spcPct val="0"/>
              </a:spcBef>
            </a:pPr>
            <a:r>
              <a:rPr lang="en-US" dirty="0"/>
              <a:t>Door-type and undercounter heat recovery dishmachines can preheat incoming cold water to between 110 and 130 degrees before reaching the booster heater. They have been shown to use the same amount of electricity as their conventional high-temperature dishmachine counterparts in the field.</a:t>
            </a:r>
          </a:p>
          <a:p>
            <a:pPr eaLnBrk="1" hangingPunct="1">
              <a:spcBef>
                <a:spcPct val="0"/>
              </a:spcBef>
            </a:pPr>
            <a:endParaRPr lang="en-US" dirty="0"/>
          </a:p>
          <a:p>
            <a:pPr eaLnBrk="1" hangingPunct="1">
              <a:spcBef>
                <a:spcPct val="0"/>
              </a:spcBef>
            </a:pPr>
            <a:r>
              <a:rPr lang="en-US" dirty="0"/>
              <a:t>However, heat recovery dishmachines consume far less hot water. Some don’t even have a hot water connection. They present sizable hot water and energy savings at the water heater.</a:t>
            </a:r>
          </a:p>
          <a:p>
            <a:pPr eaLnBrk="1" hangingPunct="1">
              <a:spcBef>
                <a:spcPct val="0"/>
              </a:spcBef>
            </a:pPr>
            <a:endParaRPr lang="en-US" dirty="0"/>
          </a:p>
          <a:p>
            <a:pPr eaLnBrk="1" hangingPunct="1">
              <a:spcBef>
                <a:spcPct val="0"/>
              </a:spcBef>
            </a:pPr>
            <a:r>
              <a:rPr lang="en-US" dirty="0"/>
              <a:t>They have also been shown to reject less heat to the </a:t>
            </a:r>
            <a:r>
              <a:rPr lang="en-US" dirty="0" err="1"/>
              <a:t>dishroom</a:t>
            </a:r>
            <a:r>
              <a:rPr lang="en-US" dirty="0"/>
              <a:t> space, therefore saving air conditioning money and contributing to a more thermally comfortable working environment. They also require less or no ventilation, saving energy at the exhaust fan. This is important for HVAC designers because in some cases, </a:t>
            </a:r>
            <a:r>
              <a:rPr lang="en-US" dirty="0" err="1"/>
              <a:t>dishrooms</a:t>
            </a:r>
            <a:r>
              <a:rPr lang="en-US" dirty="0"/>
              <a:t> can be designed without an exhaust fan altogether.</a:t>
            </a:r>
          </a:p>
          <a:p>
            <a:pPr eaLnBrk="1" hangingPunct="1">
              <a:spcBef>
                <a:spcPct val="0"/>
              </a:spcBef>
            </a:pPr>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de las tecnologías más importantes que está surgiendo para el diseño eficiente de la zona de lavado de platos son los lavavajillas con recuperación de calor en el escape.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Estas máquinas utilizan un intercambiador de calor para capturar el calor generado durante el proceso de lavado de platos, que normalmente se pierde cuando el vapor residual pasa por la campana de escape.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energía de este vapor precalienta el agua fría entrante. El agua precalentada se envía luego a través de un calentador auxiliar para alcanzar su temperatura final de enjuague.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lavavajillas con recuperación de calor de puerta y bajo mostrador pueden precalentar el agua fría entrante a entre 110 y 130 grados antes de llegar al calentador auxiliar. Se ha demostrado que utilizan la misma cantidad de electricidad que sus contrapartes convencionales de lavavajillas de alta temperatura en el campo.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Sin embargo, los lavavajillas con recuperación de calor consumen mucha menos agua caliente. Algunos ni siquiera necesitan una conexión de agua caliente. Ofrecen ahorros considerables en agua caliente y energía en el calentador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También se ha demostrado que expulsan menos calor al espacio de la zona de lavado, ahorrando dinero en aire acondicionado y contribuyendo a un entorno de trabajo más térmicamente cómodo. Además, requieren menos o ninguna ventilación, lo que ahorra energía en el ventilador de escape. Esto es importante para los diseñadores de sistemas de calefacción, ventilación y aire acondicionado (HVAC) porque, en algunos casos, las áreas de lavado de platos pueden diseñarse sin un ventilador de escape en absoluto.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B0B07-A6F9-4E53-A647-CF2C05AD16A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07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operating costs of various high-temperature rinse door-type dishmachines. This data comes from a field study where a baseline machine was replaced, first with an energy star dishmachine and then with an advanced exhaust-air heat recovery dishmachine to measure the cost savings of the replacement machines. The baseline machine used about $23,000 per year between its water and electricity costs and the gas consumption at the water heater. The exhaust-air heat recovery machine saved about $7,000 per year even though it washed the same number of dishes per day. The heat recovery machine used roughly the same electricity as the baseline machine, so its savings were attributable to its much lower water usage and the fact that it didn’t consume gas because it didn’t have a hot water connection. </a:t>
            </a:r>
          </a:p>
          <a:p>
            <a:endParaRPr lang="en-US" dirty="0"/>
          </a:p>
          <a:p>
            <a:r>
              <a:rPr lang="es-ES" b="1" i="0" dirty="0">
                <a:solidFill>
                  <a:srgbClr val="FFFFFF"/>
                </a:solidFill>
                <a:effectLst/>
                <a:latin typeface="Segoe UI Historic" panose="020B0502040204020203" pitchFamily="34" charset="0"/>
              </a:rPr>
              <a:t>Esta tabla muestra los costos operativos de varios lavavajillas de tipo puerta con enjuague de alta temperatura. Estos datos provienen de un estudio de campo donde se reemplazó una máquina de referencia, primero con un lavavajillas con certificación ENERGY STAR y luego con un lavavajillas avanzado con recuperación de calor del aire de escape para medir el ahorro de costos de las máquinas de reemplazo. La máquina de referencia utilizaba aproximadamente $23,000 al año entre sus costos de agua y electricidad y el consumo de gas en el calentador de agua. La máquina con recuperación de calor del aire de escape ahorró alrededor de $7,000 al año, incluso cuando lavaba la misma cantidad de platos por día. La máquina de recuperación de calor utilizaba aproximadamente la misma cantidad de electricidad que la máquina de referencia, por lo que sus ahorros se atribuyeron a su uso mucho menor de agua y al hecho de que no consumía gas debido a que no tenía una conexión de agua caliente.</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22</a:t>
            </a:fld>
            <a:endParaRPr lang="en-US"/>
          </a:p>
        </p:txBody>
      </p:sp>
    </p:spTree>
    <p:extLst>
      <p:ext uri="{BB962C8B-B14F-4D97-AF65-F5344CB8AC3E}">
        <p14:creationId xmlns:p14="http://schemas.microsoft.com/office/powerpoint/2010/main" val="3320526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522288" y="750888"/>
            <a:ext cx="6581775" cy="370205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Greatly reduce the load on the hot water system and exhaust ventilation system</a:t>
            </a:r>
          </a:p>
          <a:p>
            <a:endParaRPr lang="en-US" dirty="0"/>
          </a:p>
          <a:p>
            <a:endParaRPr lang="en-US" b="1" dirty="0"/>
          </a:p>
          <a:p>
            <a:r>
              <a:rPr lang="es-ES" b="1" dirty="0"/>
              <a:t>Muchos fabricantes producen máquinas de recuperación de aire y calor de escape y las venden en Estados Unidos.</a:t>
            </a:r>
          </a:p>
          <a:p>
            <a:endParaRPr lang="es-ES" b="1" dirty="0"/>
          </a:p>
          <a:p>
            <a:r>
              <a:rPr lang="es-ES" b="1" dirty="0"/>
              <a:t>Muchos fabricantes tienen máquinas alimentadas únicamente con agua fría disponibles en modelos de puerta y bajo mostrador.</a:t>
            </a:r>
            <a:endParaRPr lang="en-US" b="1" dirty="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AE5389-D8FB-4951-9A0B-D875BCE1D3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9111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611188" y="788988"/>
            <a:ext cx="6911975" cy="3887787"/>
          </a:xfrm>
          <a:ln/>
        </p:spPr>
      </p:sp>
      <p:sp>
        <p:nvSpPr>
          <p:cNvPr id="144387" name="Notes Placeholder 2"/>
          <p:cNvSpPr>
            <a:spLocks noGrp="1"/>
          </p:cNvSpPr>
          <p:nvPr>
            <p:ph type="body" idx="1"/>
          </p:nvPr>
        </p:nvSpPr>
        <p:spPr>
          <a:noFill/>
          <a:ln/>
        </p:spPr>
        <p:txBody>
          <a:bodyPr/>
          <a:lstStyle/>
          <a:p>
            <a:pPr defTabSz="1002578" fontAlgn="base">
              <a:spcBef>
                <a:spcPct val="0"/>
              </a:spcBef>
              <a:spcAft>
                <a:spcPct val="0"/>
              </a:spcAft>
              <a:defRPr/>
            </a:pPr>
            <a:r>
              <a:rPr lang="en-US" dirty="0"/>
              <a:t>If the hot water demand is smaller through the use of efficient fixtures and heat recovery dishmachines, pipe diameters can be smaller.</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This helps to save energy because there is less pipe surface area for heat loss. </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It also improves overall hot water delivery performance. These graphs show wait times for various lengths of various diameter pipes for ½ </a:t>
            </a:r>
            <a:r>
              <a:rPr lang="en-US" dirty="0" err="1"/>
              <a:t>gpm</a:t>
            </a:r>
            <a:r>
              <a:rPr lang="en-US" dirty="0"/>
              <a:t> hand sinks. A common health department rule of thumb is that hot water should be delivered at hand sinks in less than ten seconds, which is where the red dashed line is placed.</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For hand sinks, it is generally a best practice to use 5 feet or less of ½ inch diameter copper pipe to preserve a 10 second wait time. 3/8” piping would allow for lower wait times for hand sinks, but due to outdated sizing guidelines that don’t take half-</a:t>
            </a:r>
            <a:r>
              <a:rPr lang="en-US" dirty="0" err="1"/>
              <a:t>gpm</a:t>
            </a:r>
            <a:r>
              <a:rPr lang="en-US" dirty="0"/>
              <a:t> hand sinks into account, this is not currently allowed. The common practice is to feed hand sinks with 3/4 inch diameter piping, but this means that branches to hand sinks need to be less than 2 feet long to preserve 10 second wait times.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Now that the hot water load has been minimized by selecting efficient fixtures, a more efficient distribution system can be designed.</a:t>
            </a:r>
          </a:p>
          <a:p>
            <a:pPr defTabSz="1002578" fontAlgn="base">
              <a:spcBef>
                <a:spcPct val="0"/>
              </a:spcBef>
              <a:spcAft>
                <a:spcPct val="0"/>
              </a:spcAft>
              <a:defRPr/>
            </a:pPr>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 la demanda de agua caliente es menor debido al uso de accesorios eficientes y lavavajillas con recuperación de calor, los diámetros de las tuberías pueden ser más pequeños.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 ayuda a ahorrar energía porque hay menos área de la tubería para la pérdida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También mejora el rendimiento general de la entrega de agua caliente. Estos gráficos muestran los tiempos de espera para diversas longitudes y diámetros de tuberías para lavabos de mano de ½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Una regla práctica común del departamento de salud es que el agua caliente debe entregarse en los lavabos de manos en menos de diez segundos, que es donde se coloca la línea roja discontinua.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lavabos de manos, generalmente es una buena práctica utilizar 5 pies o menos de tubería de cobre de ½ pulgada de diámetro para mantener un tiempo de espera de 10 segundos. Las tuberías de 3/8 pulgadas permitirían tiempos de espera más cortos para lavabos de manos, pero debido a las pautas de dimensionamiento desactualizadas que no tienen en cuenta los lavabos de manos de medio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esto no está permitido actualmente. La práctica común es alimentar los lavabos de manos con tuberías de 3/4 de pulgada de diámetro, pero esto significa que las ramas hacia los lavabos de manos deben ser de menos de 2 pies de longitud para preservar los tiempos de 10 segundos.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Ahora que la carga de agua caliente se ha minimizado mediante la selección de accesorios eficientes, se puede diseñar un sistema de distribución más eficiente.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defTabSz="1002578" fontAlgn="base">
              <a:spcBef>
                <a:spcPct val="0"/>
              </a:spcBef>
              <a:spcAft>
                <a:spcPct val="0"/>
              </a:spcAft>
              <a:defRPr/>
            </a:pPr>
            <a:endParaRPr lang="en-US" dirty="0"/>
          </a:p>
          <a:p>
            <a:pPr defTabSz="1002578" fontAlgn="base">
              <a:spcBef>
                <a:spcPct val="0"/>
              </a:spcBef>
              <a:spcAft>
                <a:spcPct val="0"/>
              </a:spcAft>
              <a:defRPr/>
            </a:pPr>
            <a:endParaRPr lang="en-US" dirty="0"/>
          </a:p>
          <a:p>
            <a:pPr eaLnBrk="1" hangingPunct="1">
              <a:spcBef>
                <a:spcPct val="0"/>
              </a:spcBef>
            </a:pPr>
            <a:endParaRPr lang="en-US" dirty="0"/>
          </a:p>
        </p:txBody>
      </p:sp>
      <p:sp>
        <p:nvSpPr>
          <p:cNvPr id="144388" name="Slide Number Placeholder 3"/>
          <p:cNvSpPr>
            <a:spLocks noGrp="1"/>
          </p:cNvSpPr>
          <p:nvPr>
            <p:ph type="sldNum" sz="quarter" idx="5"/>
          </p:nvPr>
        </p:nvSpPr>
        <p:spPr>
          <a:noFill/>
        </p:spPr>
        <p:txBody>
          <a:bodyPr/>
          <a:lstStyle/>
          <a:p>
            <a:pPr marL="0" marR="0" lvl="0" indent="0" algn="r" defTabSz="1053055" rtl="0" eaLnBrk="1" fontAlgn="auto" latinLnBrk="0" hangingPunct="1">
              <a:lnSpc>
                <a:spcPct val="100000"/>
              </a:lnSpc>
              <a:spcBef>
                <a:spcPts val="0"/>
              </a:spcBef>
              <a:spcAft>
                <a:spcPts val="0"/>
              </a:spcAft>
              <a:buClrTx/>
              <a:buSzTx/>
              <a:buFontTx/>
              <a:buNone/>
              <a:tabLst/>
              <a:defRPr/>
            </a:pPr>
            <a:fld id="{7ACE36B1-5750-497A-9023-578AABF88F0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53055"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822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Seccion</a:t>
            </a:r>
            <a:r>
              <a:rPr lang="en-US" b="1" dirty="0"/>
              <a:t> 2: </a:t>
            </a:r>
            <a:r>
              <a:rPr lang="en-US" b="1" dirty="0" err="1"/>
              <a:t>Sistemas</a:t>
            </a:r>
            <a:r>
              <a:rPr lang="en-US" b="1" dirty="0"/>
              <a:t> de </a:t>
            </a:r>
            <a:r>
              <a:rPr lang="en-US" b="1" dirty="0" err="1"/>
              <a:t>distribucion</a:t>
            </a:r>
            <a:r>
              <a:rPr lang="en-US" b="1" dirty="0"/>
              <a:t> </a:t>
            </a:r>
          </a:p>
        </p:txBody>
      </p:sp>
    </p:spTree>
    <p:extLst>
      <p:ext uri="{BB962C8B-B14F-4D97-AF65-F5344CB8AC3E}">
        <p14:creationId xmlns:p14="http://schemas.microsoft.com/office/powerpoint/2010/main" val="4281301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611188" y="788988"/>
            <a:ext cx="6911975" cy="3887787"/>
          </a:xfrm>
          <a:ln/>
        </p:spPr>
      </p:sp>
      <p:sp>
        <p:nvSpPr>
          <p:cNvPr id="144387" name="Notes Placeholder 2"/>
          <p:cNvSpPr>
            <a:spLocks noGrp="1"/>
          </p:cNvSpPr>
          <p:nvPr>
            <p:ph type="body" idx="1"/>
          </p:nvPr>
        </p:nvSpPr>
        <p:spPr>
          <a:noFill/>
          <a:ln/>
        </p:spPr>
        <p:txBody>
          <a:bodyPr/>
          <a:lstStyle/>
          <a:p>
            <a:pPr defTabSz="1002578" fontAlgn="base">
              <a:spcBef>
                <a:spcPct val="0"/>
              </a:spcBef>
              <a:spcAft>
                <a:spcPct val="0"/>
              </a:spcAft>
              <a:defRPr/>
            </a:pPr>
            <a:r>
              <a:rPr lang="en-US" dirty="0"/>
              <a:t>There are two types of conventional distribution systems commonly found in commercial foodservice facilities.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The first is the simple distribution system, which connects a main hot water trunk to the water heater, then branches off to each fixture.</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The main benefit of this system is that it’s easy to design and install, but the main drawback is that there are usually significant delivery problems, especially long wait times at hand sinks.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California building codes state that if there are fixtures located more than 60 feet away from the mechanical room, simple distribution systems are not allowed. They are therefore found in quick service and small full service restaurants.</a:t>
            </a:r>
          </a:p>
          <a:p>
            <a:pPr defTabSz="1002578" fontAlgn="base">
              <a:spcBef>
                <a:spcPct val="0"/>
              </a:spcBef>
              <a:spcAft>
                <a:spcPct val="0"/>
              </a:spcAft>
              <a:defRPr/>
            </a:pPr>
            <a:endParaRPr lang="en-US" b="1" dirty="0"/>
          </a:p>
          <a:p>
            <a:pPr defTabSz="1002578" fontAlgn="base">
              <a:spcBef>
                <a:spcPct val="0"/>
              </a:spcBef>
              <a:spcAft>
                <a:spcPct val="0"/>
              </a:spcAft>
              <a:defRPr/>
            </a:pPr>
            <a:r>
              <a:rPr lang="en-US" b="1" dirty="0"/>
              <a:t>One common configuration is to run two distribution lines: a 140 degree sanitation line and a 100-120 hand sink line. This greatly increases energy waste because of the extra piping.</a:t>
            </a:r>
          </a:p>
          <a:p>
            <a:pPr defTabSz="1002578" fontAlgn="base">
              <a:spcBef>
                <a:spcPct val="0"/>
              </a:spcBef>
              <a:spcAft>
                <a:spcPct val="0"/>
              </a:spcAft>
              <a:defRPr/>
            </a:pPr>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Existen dos tipos de sistemas de distribución convencionales comúnmente encontrados en instalaciones comerciales de servicios de alimentos.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primero es el sistema de distribución simple, que conecta un tronco principal de agua caliente al calentador de agua y luego se ramifica hacia cada accesorio.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principal beneficio de este sistema es que es fácil de diseñar e instalar, pero la principal desventaja es que generalmente hay problemas significativos de entrega, especialmente largos tiempos de espera en lavabos de manos.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códigos de construcción de California establecen que, si hay accesorios ubicados a más de 60 pies de distancia de la sala de máquinas, no se permiten sistemas de distribución simples. Por lo tanto, se encuentran en restaurantes de servicio rápido y a unos restaurantes más pequeños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configuración común es ejecutar dos líneas de distribución: una línea de saneamiento a 140 grados y una línea de lavabos de manos a 100-120 grados. Esto aumenta considerablemente el desperdicio de energía debido a las tuberías adicionales.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defTabSz="1002578" fontAlgn="base">
              <a:spcBef>
                <a:spcPct val="0"/>
              </a:spcBef>
              <a:spcAft>
                <a:spcPct val="0"/>
              </a:spcAft>
              <a:defRPr/>
            </a:pPr>
            <a:endParaRPr lang="en-US" dirty="0"/>
          </a:p>
          <a:p>
            <a:pPr eaLnBrk="1" hangingPunct="1">
              <a:spcBef>
                <a:spcPct val="0"/>
              </a:spcBef>
            </a:pPr>
            <a:endParaRPr lang="en-US" dirty="0"/>
          </a:p>
        </p:txBody>
      </p:sp>
      <p:sp>
        <p:nvSpPr>
          <p:cNvPr id="144388" name="Slide Number Placeholder 3"/>
          <p:cNvSpPr>
            <a:spLocks noGrp="1"/>
          </p:cNvSpPr>
          <p:nvPr>
            <p:ph type="sldNum" sz="quarter" idx="5"/>
          </p:nvPr>
        </p:nvSpPr>
        <p:spPr>
          <a:noFill/>
        </p:spPr>
        <p:txBody>
          <a:bodyPr/>
          <a:lstStyle/>
          <a:p>
            <a:pPr defTabSz="1053055"/>
            <a:fld id="{7ACE36B1-5750-497A-9023-578AABF88F00}" type="slidenum">
              <a:rPr lang="en-US" smtClean="0">
                <a:solidFill>
                  <a:prstClr val="black"/>
                </a:solidFill>
              </a:rPr>
              <a:pPr defTabSz="1053055"/>
              <a:t>27</a:t>
            </a:fld>
            <a:endParaRPr lang="en-US">
              <a:solidFill>
                <a:prstClr val="black"/>
              </a:solidFill>
            </a:endParaRPr>
          </a:p>
        </p:txBody>
      </p:sp>
    </p:spTree>
    <p:extLst>
      <p:ext uri="{BB962C8B-B14F-4D97-AF65-F5344CB8AC3E}">
        <p14:creationId xmlns:p14="http://schemas.microsoft.com/office/powerpoint/2010/main" val="145022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611188" y="788988"/>
            <a:ext cx="6911975" cy="3887787"/>
          </a:xfrm>
          <a:ln/>
        </p:spPr>
      </p:sp>
      <p:sp>
        <p:nvSpPr>
          <p:cNvPr id="145411" name="Notes Placeholder 2"/>
          <p:cNvSpPr>
            <a:spLocks noGrp="1"/>
          </p:cNvSpPr>
          <p:nvPr>
            <p:ph type="body" idx="1"/>
          </p:nvPr>
        </p:nvSpPr>
        <p:spPr>
          <a:noFill/>
          <a:ln/>
        </p:spPr>
        <p:txBody>
          <a:bodyPr/>
          <a:lstStyle/>
          <a:p>
            <a:pPr defTabSz="997357">
              <a:spcBef>
                <a:spcPct val="0"/>
              </a:spcBef>
            </a:pPr>
            <a:r>
              <a:rPr lang="en-US" dirty="0"/>
              <a:t>The other type of conventional distribution is a continuous recirculation system, which uses a pump to keep a recirculation loop near the water heater’s setpoint temperature.</a:t>
            </a:r>
          </a:p>
          <a:p>
            <a:pPr defTabSz="997357">
              <a:spcBef>
                <a:spcPct val="0"/>
              </a:spcBef>
            </a:pPr>
            <a:endParaRPr lang="en-US" dirty="0"/>
          </a:p>
          <a:p>
            <a:pPr defTabSz="997357">
              <a:spcBef>
                <a:spcPct val="0"/>
              </a:spcBef>
            </a:pPr>
            <a:r>
              <a:rPr lang="en-US" dirty="0"/>
              <a:t>This improves hot water delivery because instead of having to draw water through the whole system, each fixture only has to clear the water in its branch before it sees hot water.</a:t>
            </a:r>
          </a:p>
          <a:p>
            <a:pPr defTabSz="997357">
              <a:spcBef>
                <a:spcPct val="0"/>
              </a:spcBef>
            </a:pPr>
            <a:endParaRPr lang="en-US" dirty="0"/>
          </a:p>
          <a:p>
            <a:pPr defTabSz="997357">
              <a:spcBef>
                <a:spcPct val="0"/>
              </a:spcBef>
            </a:pPr>
            <a:r>
              <a:rPr lang="en-US" dirty="0"/>
              <a:t>This method does not always ensure that hot water makes it to the faucet. </a:t>
            </a:r>
          </a:p>
          <a:p>
            <a:pPr defTabSz="997357">
              <a:spcBef>
                <a:spcPct val="0"/>
              </a:spcBef>
            </a:pPr>
            <a:endParaRPr lang="en-US" dirty="0"/>
          </a:p>
          <a:p>
            <a:pPr defTabSz="997357">
              <a:spcBef>
                <a:spcPct val="0"/>
              </a:spcBef>
            </a:pPr>
            <a:r>
              <a:rPr lang="en-US" dirty="0"/>
              <a:t>High operating costs are incurred in a typical full service restaurant because hot sanitation water circulates all the time, constantly losing heat to the surroundings.</a:t>
            </a:r>
          </a:p>
          <a:p>
            <a:pPr defTabSz="997357">
              <a:spcBef>
                <a:spcPct val="0"/>
              </a:spcBef>
            </a:pPr>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otro tipo de distribución convencional es un sistema de recirculación continua, que utiliza una bomba para mantener un bucle de recirculación cerca de la temperatura establecida en el calentador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 mejora la entrega de agua caliente porque, en lugar de tener que pasar agua por todo el sistema, cada accesorio solo tiene que limpiar el agua en su rama antes de ver agua caliente.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Este método no siempre garantiza que el agua caliente llegue al grifo.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Se incurre en altos costos operativos en un restaurante típico porque el agua caliente de saneamiento circula todo el tiempo, perdiendo constantemente calor hacia el entorno.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defTabSz="997357">
              <a:spcBef>
                <a:spcPct val="0"/>
              </a:spcBef>
            </a:pPr>
            <a:endParaRPr lang="en-US" dirty="0"/>
          </a:p>
          <a:p>
            <a:pPr defTabSz="997357">
              <a:spcBef>
                <a:spcPct val="0"/>
              </a:spcBef>
            </a:pPr>
            <a:endParaRPr lang="en-US" dirty="0"/>
          </a:p>
        </p:txBody>
      </p:sp>
      <p:sp>
        <p:nvSpPr>
          <p:cNvPr id="145412" name="Slide Number Placeholder 3"/>
          <p:cNvSpPr>
            <a:spLocks noGrp="1"/>
          </p:cNvSpPr>
          <p:nvPr>
            <p:ph type="sldNum" sz="quarter" idx="5"/>
          </p:nvPr>
        </p:nvSpPr>
        <p:spPr>
          <a:noFill/>
        </p:spPr>
        <p:txBody>
          <a:bodyPr/>
          <a:lstStyle/>
          <a:p>
            <a:pPr defTabSz="1053055"/>
            <a:fld id="{DE578AFA-8322-4996-BB57-4321DDB3CAEF}" type="slidenum">
              <a:rPr lang="en-US" smtClean="0">
                <a:solidFill>
                  <a:prstClr val="black"/>
                </a:solidFill>
              </a:rPr>
              <a:pPr defTabSz="1053055"/>
              <a:t>28</a:t>
            </a:fld>
            <a:endParaRPr lang="en-US">
              <a:solidFill>
                <a:prstClr val="black"/>
              </a:solidFill>
            </a:endParaRPr>
          </a:p>
        </p:txBody>
      </p:sp>
    </p:spTree>
    <p:extLst>
      <p:ext uri="{BB962C8B-B14F-4D97-AF65-F5344CB8AC3E}">
        <p14:creationId xmlns:p14="http://schemas.microsoft.com/office/powerpoint/2010/main" val="1148975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One method of reducing energy waste from continuous recirculation systems is to install a demand circulation controller.</a:t>
            </a:r>
          </a:p>
          <a:p>
            <a:pPr eaLnBrk="1" hangingPunct="1">
              <a:spcBef>
                <a:spcPct val="0"/>
              </a:spcBef>
            </a:pPr>
            <a:endParaRPr lang="en-US" dirty="0"/>
          </a:p>
          <a:p>
            <a:pPr eaLnBrk="1" hangingPunct="1">
              <a:spcBef>
                <a:spcPct val="0"/>
              </a:spcBef>
            </a:pPr>
            <a:r>
              <a:rPr lang="en-US" dirty="0"/>
              <a:t>These controllers use occupancy sensors, temperature sensors and timers to ensure that the recirculation pump only runs when hot water is needed. </a:t>
            </a:r>
          </a:p>
          <a:p>
            <a:pPr eaLnBrk="1" hangingPunct="1">
              <a:spcBef>
                <a:spcPct val="0"/>
              </a:spcBef>
            </a:pPr>
            <a:endParaRPr lang="en-US" dirty="0"/>
          </a:p>
          <a:p>
            <a:pPr eaLnBrk="1" hangingPunct="1">
              <a:spcBef>
                <a:spcPct val="0"/>
              </a:spcBef>
            </a:pPr>
            <a:r>
              <a:rPr lang="en-US" dirty="0"/>
              <a:t>They can reduce the pump runtime from 24 hours per day to less than 2. This reduces recirculation system pipe heat losses, saves pump energy, and improves water heater operating efficiency. It is especially effective for systems that use a condensing water heater because they can help preserve tank temperature stratification.</a:t>
            </a:r>
          </a:p>
          <a:p>
            <a:pPr eaLnBrk="1" hangingPunct="1">
              <a:spcBef>
                <a:spcPct val="0"/>
              </a:spcBef>
            </a:pPr>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 método para reducir el desperdicio de energía en los sistemas de recirculación continua es instalar un controlador de circulación bajo demanda.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Estos controladores utilizan sensores de ocupación, sensores de temperatura y temporizadores para asegurar que la bomba de recirculación solo funcione cuando se necesita agua caliente.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Pueden reducir el tiempo de funcionamiento de la bomba de 24 horas al día a menos de 2. Esto disminuye las pérdidas de calor en las tuberías del sistema de recirculación, ahorra energía de la bomba y mejora la eficiencia operativa del calentador de agua. Es especialmente eficaz para sistemas que utilizan un calentador de agua por condensación porque pueden ayudar a preservar la estratificación de la temperatura en el tanque.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pPr defTabSz="1053055"/>
            <a:fld id="{9BC689A1-BFAC-4A4B-84E5-833ADE7CA9D9}" type="slidenum">
              <a:rPr lang="en-US" smtClean="0">
                <a:solidFill>
                  <a:prstClr val="black"/>
                </a:solidFill>
              </a:rPr>
              <a:pPr defTabSz="1053055"/>
              <a:t>29</a:t>
            </a:fld>
            <a:endParaRPr lang="en-US">
              <a:solidFill>
                <a:prstClr val="black"/>
              </a:solidFill>
            </a:endParaRPr>
          </a:p>
        </p:txBody>
      </p:sp>
    </p:spTree>
    <p:extLst>
      <p:ext uri="{BB962C8B-B14F-4D97-AF65-F5344CB8AC3E}">
        <p14:creationId xmlns:p14="http://schemas.microsoft.com/office/powerpoint/2010/main" val="3645888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An emerging distribution strategy is distributed generation. These systems use a main recirculation loop to feed the fixtures close to the mechanical room, and use small point of use heaters to feed hot water to fixtures that are far away.</a:t>
            </a:r>
          </a:p>
          <a:p>
            <a:pPr eaLnBrk="1" hangingPunct="1">
              <a:spcBef>
                <a:spcPct val="0"/>
              </a:spcBef>
            </a:pPr>
            <a:endParaRPr lang="en-US" dirty="0"/>
          </a:p>
          <a:p>
            <a:pPr eaLnBrk="1" hangingPunct="1">
              <a:spcBef>
                <a:spcPct val="0"/>
              </a:spcBef>
            </a:pPr>
            <a:r>
              <a:rPr lang="en-US" dirty="0"/>
              <a:t>This greatly reduces the amount of hot water piping. In the example shown on this slide, a heat recovery dishmachine is also used, which means that the main recirculation loop can run at a lower temperature than 140, thus saving additional energy on the main loop. </a:t>
            </a:r>
          </a:p>
          <a:p>
            <a:pPr eaLnBrk="1" hangingPunct="1">
              <a:spcBef>
                <a:spcPct val="0"/>
              </a:spcBef>
            </a:pPr>
            <a:endParaRPr lang="en-US" dirty="0"/>
          </a:p>
          <a:p>
            <a:pPr eaLnBrk="1" hangingPunct="1">
              <a:spcBef>
                <a:spcPct val="0"/>
              </a:spcBef>
            </a:pPr>
            <a:r>
              <a:rPr lang="es-ES" b="1" dirty="0"/>
              <a:t>Una estrategia de distribución emergente es la generación distribuida. Estos sistemas utilizan un bucle principal de recirculación para suministrar agua caliente a las instalaciones cercanas a la sala mecánica y utilizan pequeños calentadores en puntos de uso para alimentar agua caliente a las instalaciones ubicadas más lejos.</a:t>
            </a:r>
          </a:p>
          <a:p>
            <a:pPr eaLnBrk="1" hangingPunct="1">
              <a:spcBef>
                <a:spcPct val="0"/>
              </a:spcBef>
            </a:pPr>
            <a:endParaRPr lang="es-ES" b="1" dirty="0"/>
          </a:p>
          <a:p>
            <a:pPr eaLnBrk="1" hangingPunct="1">
              <a:spcBef>
                <a:spcPct val="0"/>
              </a:spcBef>
            </a:pPr>
            <a:r>
              <a:rPr lang="es-ES" b="1" dirty="0"/>
              <a:t>Esto reduce en gran medida la cantidad de tuberías de agua caliente. En el ejemplo mostrado en esta diapositiva, también se utiliza un lavavajillas con recuperación de calor, lo que significa que el bucle principal de recirculación puede funcionar a una temperatura inferior a 140 grados, ahorrando así energía adicional en el bucle principal.</a:t>
            </a:r>
            <a:endParaRPr lang="en-US" b="1" dirty="0"/>
          </a:p>
        </p:txBody>
      </p:sp>
      <p:sp>
        <p:nvSpPr>
          <p:cNvPr id="148484" name="Slide Number Placeholder 3"/>
          <p:cNvSpPr>
            <a:spLocks noGrp="1"/>
          </p:cNvSpPr>
          <p:nvPr>
            <p:ph type="sldNum" sz="quarter" idx="5"/>
          </p:nvPr>
        </p:nvSpPr>
        <p:spPr>
          <a:noFill/>
        </p:spPr>
        <p:txBody>
          <a:bodyPr/>
          <a:lstStyle/>
          <a:p>
            <a:pPr defTabSz="1053055"/>
            <a:fld id="{9BC689A1-BFAC-4A4B-84E5-833ADE7CA9D9}" type="slidenum">
              <a:rPr lang="en-US" smtClean="0">
                <a:solidFill>
                  <a:prstClr val="black"/>
                </a:solidFill>
              </a:rPr>
              <a:pPr defTabSz="1053055"/>
              <a:t>30</a:t>
            </a:fld>
            <a:endParaRPr lang="en-US">
              <a:solidFill>
                <a:prstClr val="black"/>
              </a:solidFill>
            </a:endParaRPr>
          </a:p>
        </p:txBody>
      </p:sp>
    </p:spTree>
    <p:extLst>
      <p:ext uri="{BB962C8B-B14F-4D97-AF65-F5344CB8AC3E}">
        <p14:creationId xmlns:p14="http://schemas.microsoft.com/office/powerpoint/2010/main" val="170173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information found in this presentation is a distillation of lessons learned from multiple laboratory, field and industry characterization studies performed for the commercial foodservice industry.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lessons have been compiled into a new operator’s guide for advanced water heating within the foodservice industry by a team of energy industry professionals from TRC and Frontier Energy. This was made possible with funds from the </a:t>
            </a:r>
            <a:r>
              <a:rPr lang="en-US" sz="1800" dirty="0" err="1">
                <a:solidFill>
                  <a:srgbClr val="000000"/>
                </a:solidFill>
                <a:effectLst/>
                <a:latin typeface="Calibri" panose="020F0502020204030204" pitchFamily="34" charset="0"/>
                <a:ea typeface="Calibri" panose="020F0502020204030204" pitchFamily="34" charset="0"/>
              </a:rPr>
              <a:t>CalNEXT</a:t>
            </a:r>
            <a:r>
              <a:rPr lang="en-US" sz="1800" dirty="0">
                <a:solidFill>
                  <a:srgbClr val="000000"/>
                </a:solidFill>
                <a:effectLst/>
                <a:latin typeface="Calibri" panose="020F0502020204030204" pitchFamily="34" charset="0"/>
                <a:ea typeface="Calibri" panose="020F0502020204030204" pitchFamily="34" charset="0"/>
              </a:rPr>
              <a:t> program.</a:t>
            </a:r>
          </a:p>
          <a:p>
            <a:endParaRPr lang="en-US" dirty="0"/>
          </a:p>
          <a:p>
            <a:pPr marL="0" marR="0">
              <a:lnSpc>
                <a:spcPct val="107000"/>
              </a:lnSpc>
              <a:spcBef>
                <a:spcPts val="0"/>
              </a:spcBef>
              <a:spcAft>
                <a:spcPts val="800"/>
              </a:spcAft>
            </a:pP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La información encontrada en esta presentación son los partes más importantes de múltiples estudios de caracterización de laboratorio, campo e industria realizados para la industria de servicios de alimentos.</a:t>
            </a:r>
            <a:endParaRPr lang="en-US" sz="12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Estas lecciones se han compilado en una nueva guía de diseño para sistemas avanzados de calentamiento de agua en la industria de servicios de alimentos por un equipo de profesionales de la industria energética de TRC y </a:t>
            </a:r>
            <a:r>
              <a:rPr lang="es-419" sz="1200" b="1" i="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 Energy. Este documento es accesible en el enlace de esta diapositiva y proporciona más detalles que esta presentación.</a:t>
            </a:r>
            <a:endParaRPr lang="en-US" sz="12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Esto fue posible gracias a los fondos del programa </a:t>
            </a:r>
            <a:r>
              <a:rPr lang="es-419" sz="1200" b="1" i="0" kern="100" dirty="0" err="1">
                <a:effectLst/>
                <a:latin typeface="Calibri" panose="020F0502020204030204" pitchFamily="34" charset="0"/>
                <a:ea typeface="Calibri" panose="020F0502020204030204" pitchFamily="34" charset="0"/>
                <a:cs typeface="Times New Roman" panose="02020603050405020304" pitchFamily="18" charset="0"/>
              </a:rPr>
              <a:t>CalNEXT</a:t>
            </a:r>
            <a:r>
              <a:rPr lang="es-419" sz="1200" b="1" i="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b="1"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A5AEB-6FD6-42C9-A62D-6CCE53202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9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aislamiento de tuberías es una tecnología obvia y sencilla de ahorro de energía para sistemas de agua caliente. </a:t>
            </a:r>
          </a:p>
          <a:p>
            <a:r>
              <a:rPr lang="es-ES" b="1" dirty="0"/>
              <a:t>El diseño debe especificar el aislamiento de todas las líneas de suministro, retorno y ramales de agua caliente para garantizar que la cantidad mínima de energía fluya desde el sistema de tuberías al ambiente circundante.</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31</a:t>
            </a:fld>
            <a:endParaRPr lang="en-US"/>
          </a:p>
        </p:txBody>
      </p:sp>
    </p:spTree>
    <p:extLst>
      <p:ext uri="{BB962C8B-B14F-4D97-AF65-F5344CB8AC3E}">
        <p14:creationId xmlns:p14="http://schemas.microsoft.com/office/powerpoint/2010/main" val="3109044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Además de ser una tecnología de ahorro de energía muy </a:t>
            </a:r>
            <a:r>
              <a:rPr lang="es-ES" b="1" dirty="0" err="1"/>
              <a:t>efectivaEl</a:t>
            </a:r>
            <a:r>
              <a:rPr lang="es-ES" b="1" dirty="0"/>
              <a:t> aislamiento de tuberías también se requiere para sistemas de agua </a:t>
            </a:r>
            <a:r>
              <a:rPr lang="es-ES" b="1" dirty="0" err="1"/>
              <a:t>caliente.en</a:t>
            </a:r>
            <a:r>
              <a:rPr lang="es-ES" b="1" dirty="0"/>
              <a:t> el Título 24 de </a:t>
            </a:r>
            <a:r>
              <a:rPr lang="es-ES" b="1" dirty="0" err="1"/>
              <a:t>CaliforniaEsta</a:t>
            </a:r>
            <a:r>
              <a:rPr lang="es-ES" b="1" dirty="0"/>
              <a:t> tabla muestra la conductividad del aislamiento y el aislamiento mínimo de tubería requerido por diámetro nominal de tubería para diferentes tipos de fluidos.​</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32</a:t>
            </a:fld>
            <a:endParaRPr lang="en-US"/>
          </a:p>
        </p:txBody>
      </p:sp>
    </p:spTree>
    <p:extLst>
      <p:ext uri="{BB962C8B-B14F-4D97-AF65-F5344CB8AC3E}">
        <p14:creationId xmlns:p14="http://schemas.microsoft.com/office/powerpoint/2010/main" val="321771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Pipe insulation is commonly specified for hot water systems, but in practice, it is often poorly installed if installed at all.</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Pipe insulation should be installed on the cold water pipe leading to the expansion tank.</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Pipe supports should be installed on the outsides of pipes because if installed on the pipe surface, they can act as thermal bridges or fins which can rapidly bleed heat to their surroundings.</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Tees and turns are commonly uninsulated, but can be easily insulated according to the schematic at the bottom left of this slide.</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PC: Figure 2 </a:t>
            </a:r>
            <a:r>
              <a:rPr lang="en-US" sz="1800" b="0" i="0" u="none" strike="noStrike" dirty="0" err="1">
                <a:solidFill>
                  <a:srgbClr val="000000"/>
                </a:solidFill>
                <a:effectLst/>
                <a:latin typeface="Calibri" panose="020F0502020204030204" pitchFamily="34" charset="0"/>
              </a:rPr>
              <a:t>Ecotope</a:t>
            </a:r>
            <a:r>
              <a:rPr lang="en-US" sz="1800" b="0" i="0" u="none" strike="noStrike" dirty="0">
                <a:solidFill>
                  <a:srgbClr val="000000"/>
                </a:solidFill>
                <a:effectLst/>
                <a:latin typeface="Calibri" panose="020F0502020204030204" pitchFamily="34" charset="0"/>
              </a:rPr>
              <a:t>, Figure 3 </a:t>
            </a:r>
            <a:r>
              <a:rPr lang="en-US" sz="1800" b="0" i="0" u="none" strike="noStrike" dirty="0" err="1">
                <a:solidFill>
                  <a:srgbClr val="000000"/>
                </a:solidFill>
                <a:effectLst/>
                <a:latin typeface="Calibri" panose="020F0502020204030204" pitchFamily="34" charset="0"/>
              </a:rPr>
              <a:t>Walraven</a:t>
            </a:r>
            <a:r>
              <a:rPr lang="en-US" sz="1800" b="0" i="0" u="none" strike="noStrike" dirty="0">
                <a:solidFill>
                  <a:srgbClr val="000000"/>
                </a:solidFill>
                <a:effectLst/>
                <a:latin typeface="Calibri" panose="020F0502020204030204" pitchFamily="34" charset="0"/>
              </a:rPr>
              <a:t>, Figure 4 </a:t>
            </a:r>
            <a:r>
              <a:rPr lang="en-US" sz="1800" b="0" i="0" u="none" strike="noStrike" dirty="0" err="1">
                <a:solidFill>
                  <a:srgbClr val="000000"/>
                </a:solidFill>
                <a:effectLst/>
                <a:latin typeface="Calibri" panose="020F0502020204030204" pitchFamily="34" charset="0"/>
              </a:rPr>
              <a:t>Skil</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aislamiento de tuberías se especifica comúnmente para los sistemas de agua caliente, pero en la práctica, a menudo se instala de manera deficiente, si se instala en absoluto.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Se debe instalar aislamiento en la tubería de agua fría que conduce al tanque de expansión.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soportes de tubería deben instalarse en el exterior de las tuberías, porque si se instalan en la superficie de la tubería, pueden actuar como puentes térmicos o aletas que pueden perder calor rápidamente hacia su entorno.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curvas suelen carecer de aislamiento, pero se pueden aislar fácilmente según el esquema en la parte inferior izquierda de esta diapositiva.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PC: Figura 2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Ecotype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Figura 3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Walraven</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Figura 4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Skil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33</a:t>
            </a:fld>
            <a:endParaRPr lang="en-US"/>
          </a:p>
        </p:txBody>
      </p:sp>
    </p:spTree>
    <p:extLst>
      <p:ext uri="{BB962C8B-B14F-4D97-AF65-F5344CB8AC3E}">
        <p14:creationId xmlns:p14="http://schemas.microsoft.com/office/powerpoint/2010/main" val="3844385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mixing valves can increase the effective hot water storage capacity because they allow for the water heater to operate at temperatures much higher than the desired system setpoint. The MMV tempers this overheated water with cold water to produce the desired setpoint temperature in the supply loop. This is very important for water heater sizing, especially for heat pump water heaters, which typically have slow recovery rates and depend on storage volume to provide adequate performance.</a:t>
            </a:r>
          </a:p>
          <a:p>
            <a:endParaRPr lang="en-US" dirty="0"/>
          </a:p>
          <a:p>
            <a:r>
              <a:rPr lang="en-US" dirty="0"/>
              <a:t>Running the water heater at a higher temperature can improve tank stratification when used with a master mixing valve. Instead of allowing 100% of the recirculating water to return to the tank, the master mixing valve only allows 10-30% of the water to return to the water heater. The balance is made up with cold water. So, the MMV allows higher temperatures at the top of the tank and lower temperatures at the bottom of the tank, thus improving stratification.</a:t>
            </a:r>
          </a:p>
          <a:p>
            <a:endParaRPr lang="en-US" dirty="0"/>
          </a:p>
          <a:p>
            <a:r>
              <a:rPr lang="en-US" dirty="0"/>
              <a:t>Master mixing valves can also tightly control the distribution system temperature. Modern MMVs have digital controllers and </a:t>
            </a:r>
            <a:r>
              <a:rPr lang="en-US" dirty="0" err="1"/>
              <a:t>deadbands</a:t>
            </a:r>
            <a:r>
              <a:rPr lang="en-US" dirty="0"/>
              <a:t> around 3 degrees Fahrenheit.</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válvulas mezcladoras maestras pueden aumentar la capacidad efectiva de almacenamiento de agua caliente porque permiten que el calentador de agua funcione a temperaturas mucho más altas que el punto de ajuste del sistema deseado. La MMV atempera esta agua sobrecalentada con agua fría para producir la temperatura de ajuste deseada en el bucle de suministro. Esto es muy importante para el dimensionamiento del calentador de agua, especialmente para los calentadores de agua con bomba de calor, que suelen tener tasas de recuperación lentas y dependen del volumen de almacenamiento para proporcionar un rendimiento adecuado.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Hacer funcionar el calentador de agua a una temperatura más alta puede mejorar la estratificación del tanque cuando se utiliza con una válvula mezcladora maestra. En lugar de permitir que el 100% del agua de recirculación regrese al tanque, la válvula mezcladora maestra solo permite que el 10-30% del agua regrese al calentador de agua. El equilibrio se realiza con agua fría. Por lo tanto, la MMV permite temperaturas más altas en la parte superior del tanque y temperaturas más bajas en la parte inferior del tanque, mejorando así la estratificación.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válvulas mezcladoras maestras también pueden controlar de manera precisa la temperatura del sistema de distribución. Las MMV modernas tienen controladores digitales y “bandas muertas” de alrededor de 3 grados Fahrenheit.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34</a:t>
            </a:fld>
            <a:endParaRPr lang="en-US"/>
          </a:p>
        </p:txBody>
      </p:sp>
    </p:spTree>
    <p:extLst>
      <p:ext uri="{BB962C8B-B14F-4D97-AF65-F5344CB8AC3E}">
        <p14:creationId xmlns:p14="http://schemas.microsoft.com/office/powerpoint/2010/main" val="153719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Recirculation pumps are a significant electrical load on the water heating system.</a:t>
            </a:r>
          </a:p>
          <a:p>
            <a:endParaRPr lang="en-US" dirty="0"/>
          </a:p>
          <a:p>
            <a:r>
              <a:rPr lang="en-US" dirty="0"/>
              <a:t>Typically oversized</a:t>
            </a:r>
          </a:p>
          <a:p>
            <a:r>
              <a:rPr lang="en-US" dirty="0"/>
              <a:t>Required by code for facilities with fixtures 60+ feet away from water heater</a:t>
            </a:r>
          </a:p>
          <a:p>
            <a:r>
              <a:rPr lang="en-US" dirty="0"/>
              <a:t>Electrically commutated motors offer advanced speed control and offer return temperature control</a:t>
            </a:r>
          </a:p>
          <a:p>
            <a:r>
              <a:rPr lang="en-US" dirty="0"/>
              <a:t>Demand controls also offer electric savings at pump</a:t>
            </a:r>
          </a:p>
          <a:p>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Las bombas de recirculación son una carga eléctrica significativa en el sistema de calentamiento de agua.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Normalmente de gran tamaño. Requerido por código para instalaciones con accesorios a más de 60 pies de distancia del calentador de agua. Los motores con conmutación eléctrica ofrecen control de velocidad avanzado y control de temperatura de retorno. Los controles de demanda también ofrecen ahorros eléctricos en el surtidor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35</a:t>
            </a:fld>
            <a:endParaRPr lang="en-US"/>
          </a:p>
        </p:txBody>
      </p:sp>
    </p:spTree>
    <p:extLst>
      <p:ext uri="{BB962C8B-B14F-4D97-AF65-F5344CB8AC3E}">
        <p14:creationId xmlns:p14="http://schemas.microsoft.com/office/powerpoint/2010/main" val="4110031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1" dirty="0"/>
          </a:p>
          <a:p>
            <a:r>
              <a:rPr lang="es-ES" b="1" dirty="0"/>
              <a:t>Bomba de recirculación vs Bomba ECM </a:t>
            </a:r>
          </a:p>
          <a:p>
            <a:endParaRPr lang="es-ES" b="1" dirty="0"/>
          </a:p>
          <a:p>
            <a:r>
              <a:rPr lang="es-ES" b="1" dirty="0"/>
              <a:t>Las bombas ECM son más eficientes y consumen menos electricidad.</a:t>
            </a:r>
          </a:p>
          <a:p>
            <a:r>
              <a:rPr lang="es-ES" b="1" dirty="0"/>
              <a:t>Las bombas ECM pueden funcionar a velocidades variables</a:t>
            </a:r>
          </a:p>
          <a:p>
            <a:r>
              <a:rPr lang="es-ES" b="1" dirty="0"/>
              <a:t>Las bombas ECM son más caras pero no se estropean con tanta frecuencia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36</a:t>
            </a:fld>
            <a:endParaRPr lang="en-US"/>
          </a:p>
        </p:txBody>
      </p:sp>
    </p:spTree>
    <p:extLst>
      <p:ext uri="{BB962C8B-B14F-4D97-AF65-F5344CB8AC3E}">
        <p14:creationId xmlns:p14="http://schemas.microsoft.com/office/powerpoint/2010/main" val="2092181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37</a:t>
            </a:fld>
            <a:endParaRPr lang="en-US"/>
          </a:p>
        </p:txBody>
      </p:sp>
    </p:spTree>
    <p:extLst>
      <p:ext uri="{BB962C8B-B14F-4D97-AF65-F5344CB8AC3E}">
        <p14:creationId xmlns:p14="http://schemas.microsoft.com/office/powerpoint/2010/main" val="3570194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Sección 3: Calentadores de agua</a:t>
            </a:r>
          </a:p>
          <a:p>
            <a:endParaRPr lang="en-US" b="1" dirty="0"/>
          </a:p>
        </p:txBody>
      </p:sp>
    </p:spTree>
    <p:extLst>
      <p:ext uri="{BB962C8B-B14F-4D97-AF65-F5344CB8AC3E}">
        <p14:creationId xmlns:p14="http://schemas.microsoft.com/office/powerpoint/2010/main" val="349988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E80B5AEC-4E70-428B-933A-E07C244C1B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7699"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El primer paso al seleccionar un calentador de agua para una instalación comercial de servicio de alimentos una vez que se ha diseñado el resto del sistema es seleccionar el tipo de calentador de agua que se desea. El tipo de calentador de agua más común es el calentador de agua de eficiencia estándar alimentado por gas natural. Las ventajas son que estos calentadores son simples, robustos, de bajo costo, fáciles de especificar, fáciles de reparar, fáciles de reemplazar y relativamente baratos, con un costo inicial de entre 2 y 9 mil dólares, dependiendo del tamaño del calentador y de cuánto almacenamiento tenga. tiene. Las desventajas son que solo tiene una eficiencia térmica del 80%, pueden tener pérdidas significativas en espera, pueden quedarse sin agua caliente, especialmente si son de tamaño insuficiente, y tienen una vida útil corta en entornos de cocinas comerciales, alrededor de cinco años.</a:t>
            </a:r>
            <a:endParaRPr lang="en-U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The first step in selecting a water heater for a commercial foodservice facility once the rest of the system is designed is to select the kind of water heater that is desired. The most common water heater type is the standard efficiency natural gas fed water heater. The pros are that these heaters are simple, robust, low cost, easy to specify, easy to fix, easy to replace and relatively cheap with an upfront cost between 2 and 9 thousand dollars depending on the size of the heater and how much storage it has. The cons are that it only has an 80% thermal efficiency, they can have significant standby losses, they can run out of hot water especially if they’re undersized, and they have a short lifespan in commercial kitchen environments around five years.</a:t>
            </a:r>
          </a:p>
          <a:p>
            <a:pPr eaLnBrk="1" hangingPunct="1"/>
            <a:endParaRPr lang="en-US" dirty="0"/>
          </a:p>
        </p:txBody>
      </p:sp>
    </p:spTree>
    <p:extLst>
      <p:ext uri="{BB962C8B-B14F-4D97-AF65-F5344CB8AC3E}">
        <p14:creationId xmlns:p14="http://schemas.microsoft.com/office/powerpoint/2010/main" val="1895706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32D8B75B-303B-40D8-8549-9A637AEF0AB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9747"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Condensing water heaters are more efficient than standard storage water heaters. They work by running extra lengths of exhaust through the water tank. This cools the exhaust and allows the water in the combustion exhaust to condense, which provides more heat to the water in the tank.</a:t>
            </a:r>
          </a:p>
          <a:p>
            <a:pPr eaLnBrk="1" hangingPunct="1"/>
            <a:endParaRPr lang="en-US" dirty="0"/>
          </a:p>
          <a:p>
            <a:pPr eaLnBrk="1" hangingPunct="1"/>
            <a:r>
              <a:rPr lang="en-US" dirty="0"/>
              <a:t>The pros are…</a:t>
            </a:r>
          </a:p>
          <a:p>
            <a:pPr eaLnBrk="1" hangingPunct="1"/>
            <a:endParaRPr lang="en-US" dirty="0"/>
          </a:p>
          <a:p>
            <a:pPr eaLnBrk="1" hangingPunct="1"/>
            <a:r>
              <a:rPr lang="en-US" dirty="0"/>
              <a:t>The cons are…</a:t>
            </a:r>
          </a:p>
          <a:p>
            <a:pPr eaLnBrk="1" hangingPunct="1"/>
            <a:endParaRPr lang="en-US" dirty="0"/>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de condensación son más eficientes que los calentadores de agua de almacenamiento estándar. Funcionan al hacer pasar longitudes adicionales de escape a través del tanque de agua. Esto enfría el escape y permite que el agua en el escape de la combustión se condense, lo que proporciona más calor al agua en el tanque.</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Las ventajas son...</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s-419" sz="1800" b="1" i="0" kern="100" dirty="0" err="1">
                <a:effectLst/>
                <a:latin typeface="Calibri" panose="020F0502020204030204" pitchFamily="34" charset="0"/>
                <a:cs typeface="Times New Roman" panose="02020603050405020304" pitchFamily="18" charset="0"/>
              </a:rPr>
              <a:t>Condensacion</a:t>
            </a:r>
            <a:r>
              <a:rPr lang="es-ES" b="1" i="0" dirty="0"/>
              <a:t>% de </a:t>
            </a:r>
            <a:r>
              <a:rPr lang="es-ES" b="1" i="0" dirty="0" err="1"/>
              <a:t>eficienciaPérdida</a:t>
            </a:r>
            <a:r>
              <a:rPr lang="es-ES" b="1" i="0" dirty="0"/>
              <a:t> en espera: 600 – 1000 </a:t>
            </a:r>
            <a:r>
              <a:rPr lang="es-ES" b="1" i="0" dirty="0" err="1"/>
              <a:t>Btu</a:t>
            </a:r>
            <a:r>
              <a:rPr lang="es-ES" b="1" i="0" dirty="0"/>
              <a:t>/</a:t>
            </a:r>
            <a:r>
              <a:rPr lang="es-ES" b="1" i="0" dirty="0" err="1"/>
              <a:t>hCosto</a:t>
            </a:r>
            <a:r>
              <a:rPr lang="es-ES" b="1" i="0" dirty="0"/>
              <a:t> de instalación potencialmente menor debido al escape de </a:t>
            </a:r>
            <a:r>
              <a:rPr lang="es-ES" b="1" i="0" dirty="0" err="1"/>
              <a:t>PVCCombina</a:t>
            </a:r>
            <a:r>
              <a:rPr lang="es-ES" b="1" i="0" dirty="0"/>
              <a:t> bien con </a:t>
            </a:r>
            <a:r>
              <a:rPr lang="es-ES" b="1" i="0" dirty="0" err="1"/>
              <a:t>MMVlas</a:t>
            </a:r>
            <a:r>
              <a:rPr lang="es-ES" b="1" i="0" dirty="0"/>
              <a:t> desventajas </a:t>
            </a:r>
            <a:r>
              <a:rPr lang="es-ES" b="1" i="0" dirty="0" err="1"/>
              <a:t>son:Mas</a:t>
            </a:r>
            <a:r>
              <a:rPr lang="es-ES" b="1" i="0" dirty="0"/>
              <a:t> </a:t>
            </a:r>
            <a:r>
              <a:rPr lang="es-ES" b="1" i="0" dirty="0" err="1"/>
              <a:t>complejoAdministrar</a:t>
            </a:r>
            <a:r>
              <a:rPr lang="es-ES" b="1" i="0" dirty="0"/>
              <a:t> el </a:t>
            </a:r>
            <a:r>
              <a:rPr lang="es-ES" b="1" i="0" dirty="0" err="1"/>
              <a:t>condensadoNo</a:t>
            </a:r>
            <a:r>
              <a:rPr lang="es-ES" b="1" i="0" dirty="0"/>
              <a:t> es el </a:t>
            </a:r>
            <a:r>
              <a:rPr lang="es-ES" b="1" i="0" dirty="0" err="1"/>
              <a:t>estándarMayor</a:t>
            </a:r>
            <a:r>
              <a:rPr lang="es-ES" b="1" i="0" dirty="0"/>
              <a:t> costo </a:t>
            </a:r>
            <a:r>
              <a:rPr lang="es-ES" b="1" i="0" dirty="0" err="1"/>
              <a:t>inicialPuede</a:t>
            </a:r>
            <a:r>
              <a:rPr lang="es-ES" b="1" i="0" dirty="0"/>
              <a:t> quedarse sin agua </a:t>
            </a:r>
            <a:r>
              <a:rPr lang="es-ES" b="1" i="0" dirty="0" err="1"/>
              <a:t>calienteCorta</a:t>
            </a:r>
            <a:r>
              <a:rPr lang="es-ES" b="1" i="0" dirty="0"/>
              <a:t> vida en ciertos entornos de cocinas comerciales.</a:t>
            </a:r>
            <a:endParaRPr lang="en-US" b="1" i="0" dirty="0"/>
          </a:p>
          <a:p>
            <a:pPr eaLnBrk="1" hangingPunct="1"/>
            <a:endParaRPr lang="en-US" dirty="0"/>
          </a:p>
        </p:txBody>
      </p:sp>
    </p:spTree>
    <p:extLst>
      <p:ext uri="{BB962C8B-B14F-4D97-AF65-F5344CB8AC3E}">
        <p14:creationId xmlns:p14="http://schemas.microsoft.com/office/powerpoint/2010/main" val="268682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a:p>
            <a:pPr marL="0" indent="0">
              <a:buNone/>
            </a:pPr>
            <a:endParaRPr lang="en-US" dirty="0"/>
          </a:p>
          <a:p>
            <a:pPr marL="0" indent="0">
              <a:buNone/>
            </a:pPr>
            <a:r>
              <a:rPr lang="es-ES" b="1" dirty="0"/>
              <a:t>Esta guía de diseño de 2023 se basa en iteraciones anteriores. </a:t>
            </a:r>
          </a:p>
          <a:p>
            <a:pPr marL="0" indent="0">
              <a:buNone/>
            </a:pPr>
            <a:endParaRPr lang="es-ES" b="1" dirty="0"/>
          </a:p>
          <a:p>
            <a:pPr marL="0" indent="0">
              <a:buNone/>
            </a:pPr>
            <a:r>
              <a:rPr lang="es-ES" b="1" dirty="0"/>
              <a:t>La primera guía de diseño se publicó en el 2010 y fue financiada por PG&amp;E y la Comisión de Energía de California.</a:t>
            </a:r>
          </a:p>
          <a:p>
            <a:pPr marL="0" indent="0">
              <a:buNone/>
            </a:pPr>
            <a:endParaRPr lang="es-ES" b="1" dirty="0"/>
          </a:p>
          <a:p>
            <a:pPr marL="0" indent="0">
              <a:buNone/>
            </a:pPr>
            <a:r>
              <a:rPr lang="es-ES" b="1" dirty="0"/>
              <a:t>La segunda revisión de esta guía de diseño y se publicó por primera vez en el 2021 con fondos de </a:t>
            </a:r>
            <a:r>
              <a:rPr lang="es-ES" b="1" dirty="0" err="1"/>
              <a:t>SoCalGas</a:t>
            </a:r>
            <a:r>
              <a:rPr lang="es-ES" b="1" dirty="0"/>
              <a:t>.</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A5AEB-6FD6-42C9-A62D-6CCE53202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835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p>
            <a:pPr marL="0" marR="0" lvl="0" indent="0" algn="r" defTabSz="996173" rtl="0" eaLnBrk="1" fontAlgn="auto" latinLnBrk="0" hangingPunct="1">
              <a:lnSpc>
                <a:spcPct val="100000"/>
              </a:lnSpc>
              <a:spcBef>
                <a:spcPts val="0"/>
              </a:spcBef>
              <a:spcAft>
                <a:spcPts val="0"/>
              </a:spcAft>
              <a:buClrTx/>
              <a:buSzTx/>
              <a:buFontTx/>
              <a:buNone/>
              <a:tabLst/>
              <a:defRPr/>
            </a:pPr>
            <a:fld id="{D20B4A8B-956C-4B92-9AD2-1CD56386A9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6173"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512763" y="746125"/>
            <a:ext cx="6610350" cy="3717925"/>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a:t>The cons are that they can cause a significant pressure drop. These water heaters have a control system which allows them to limit the outlet flow of hot water so that they can meet their temperature setpoint. If multiple large points of use are run at the same time, these units will starve the entire hot water system, which can lead to critical hot water failures.</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Las desventajas son que pueden causar una caída significativa de presión. Estos calentadores de agua tienen un sistema de control que les permite limitar el flujo de agua caliente de salida para que puedan alcanzar su punto de ajuste de temperatura. Si varios puntos de uso grandes se están utilizando al mismo tiempo, estas unidades agotarán el agua en todo el sistema de agua caliente, lo que puede provocar fallas críticas en el suministro de agua caliente.</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Tree>
    <p:extLst>
      <p:ext uri="{BB962C8B-B14F-4D97-AF65-F5344CB8AC3E}">
        <p14:creationId xmlns:p14="http://schemas.microsoft.com/office/powerpoint/2010/main" val="4236234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Los calentadores de agua de resistencia eléctrica no son muy comunes en la industria de servicios de alimentos comerciales.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Las ventajas son que son cero emisiones netas de carbono y favorables a la descarbonización.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También son simples y fáciles de trabajar.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Las desventajas son que tienen un gran consumo de amperaje y pueden requerir un panel de servicio grande para cargas del tamaño de una cocina comercial.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Esto también conduciría a un uso significativo de energía con un combustible más caro.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  Esto significa que el funcionamiento de estos calentadores es más caro que los alimentados con gas natural de tamaño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Finalmente, no hay una gran ganancia de eficiencia térmica en comparación con los calentadores de agua a gas.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Los calentadores de agua a gas tienen eficiencias de alrededor del 80% y los calentadores de resistencia eléctrica tienen eficiencias de alrededor del 95%, por lo que la ganancia de eficiencia no es suficiente para compensar la diferencia en los costos de combustible.</a:t>
            </a:r>
            <a:endParaRPr lang="en-U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Electric resistance water heaters are not very common in the commercial foodservice industry. The pros are that they are zero net carbon and decarbonization friendly. They are also simple and easy to work on. The cons are that they have a large amperage draw and can require a large service panel for commercial-kitchen sized loads. This would also lead to significant energy use with a more expensive fuel. This means that these heaters are more expensive to run than ones fed with natural gas of a similar size. Finally, there isn’t a huge thermal efficiency gain over gas water heaters. Gas water heaters have efficiencies around 80% and electric resistance heaters have efficiencies around 95%, so the efficiency gain isn’t enough to offset the difference in fuel costs. </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42</a:t>
            </a:fld>
            <a:endParaRPr lang="en-US"/>
          </a:p>
        </p:txBody>
      </p:sp>
    </p:spTree>
    <p:extLst>
      <p:ext uri="{BB962C8B-B14F-4D97-AF65-F5344CB8AC3E}">
        <p14:creationId xmlns:p14="http://schemas.microsoft.com/office/powerpoint/2010/main" val="17441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California continues to decarbonize, heat pump water heaters are likely to become the most common type of water heater in commercial foodservice facilities. Heat pump water heaters boast a coefficient of performance as opposed to a thermal efficiency. They siphon energy from the air in their surroundings to heat water. An electric Heat Pump Water Heater with a COP of 2.5 would produce 2.5 kWh of useful water heating for ever kWh consumed at the wall. This would provide very large energy savings over conventional gas water heaters and could, in some cases, be enough to offset the higher fuel cost.</a:t>
            </a:r>
          </a:p>
          <a:p>
            <a:endParaRPr lang="en-US" dirty="0"/>
          </a:p>
          <a:p>
            <a:r>
              <a:rPr lang="en-US" dirty="0"/>
              <a:t>Heat Pump water heaters can be packaged or split, which refers to whether the evaporator is connected to the hot water tank or remote. If the evaporator is placed in a hot room in a facility, the heat pump can provide some free cooling as an added benefit.</a:t>
            </a:r>
          </a:p>
          <a:p>
            <a:endParaRPr lang="en-US" dirty="0"/>
          </a:p>
          <a:p>
            <a:r>
              <a:rPr lang="en-US" dirty="0"/>
              <a:t>The cons are that these units require large volumes of hot water storage to compensate for their slower recovery, which means that they require a larger footprint. Heat Pump water heaters also require ventilation and have about twice the upfront cost of traditional water heaters, so there are significant barriers to their widespread adoption in the commercial foodservice industry.</a:t>
            </a:r>
          </a:p>
          <a:p>
            <a:endParaRPr lang="en-US" dirty="0"/>
          </a:p>
          <a:p>
            <a:endParaRPr lang="en-US" b="1" dirty="0"/>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Si California continúa descarbonizándose, es probable que los calentadores de agua tipo bomba de calor se conviertan en el tipo más común de calentador de agua en instalaciones comerciales de servicios de alimentos. </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cuentan con un coeficiente de rendimiento en lugar de una eficiencia térmica. </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Extraen energía del aire circundante para calentar agua. Un calentador de agua eléctrico tipo bomba de calor con un coeficiente de rendimiento de 2.5 produciría 2.5 kWh de calentamiento de agua útil por cada kWh consumido en la pared.</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Esto proporcionaría ahorros de energía muy significativos en comparación con los calentadores de agua a gas convencionales y, en algunos casos, podría ser suficiente para compensar el mayor costo del combustible.</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pueden ser empaquetados o divididos, lo que se refiere a si el evaporador está conectado al tanque de agua caliente o si está ubicado de forma remota. </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Si el evaporador se coloca en una habitación caliente de una instalación, la bomba de calor puede proporcionar algo de enfriamiento gratuito como un beneficio adicional.</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Las desventajas son que estas unidades requieren grandes volúmenes de almacenamiento de agua caliente para compensar su recuperación, lo que significa que necesitan un mayor espacio.</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Los calentadores de agua tipo bomba de calor también requieren ventilación y tienen aproximadamente el doble del costo inicial de los calentadores de agua tradicionales.</a:t>
            </a: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Por esas razones lo que existen barreras significativas para su adopción generalizada en la industria de servicios de alimentos comerciales.</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43</a:t>
            </a:fld>
            <a:endParaRPr lang="en-US"/>
          </a:p>
        </p:txBody>
      </p:sp>
    </p:spTree>
    <p:extLst>
      <p:ext uri="{BB962C8B-B14F-4D97-AF65-F5344CB8AC3E}">
        <p14:creationId xmlns:p14="http://schemas.microsoft.com/office/powerpoint/2010/main" val="399633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heat pump water heaters are essentially a refrigerator. Energy is siphoned from the ambient space by use of an evaporator, which heats up a refrigerant fluid. This fluid then goes through a compressor and a condenser. The heat is deposited via the condenser into the hot water, and then the refrigerant is passed through an expansion valve towards the evaporator. The size of the compressor determines the maximum rate of hot water generation.</a:t>
            </a:r>
          </a:p>
          <a:p>
            <a:endParaRPr lang="en-US" dirty="0"/>
          </a:p>
          <a:p>
            <a:r>
              <a:rPr lang="en-US" dirty="0"/>
              <a:t>Many electric heat pump water heaters have an auxiliary electric resistance heater, which essentially acts as a backup in case the heat pump can’t deliver enough hot water to meet the load.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eléctricos de bomba de calor son esencialmente refrigeradores. La energía se extrae del espacio ambiente mediante un evaporador, que calienta un fluido refrigerante. Este fluido luego pasa por un compresor y un condensador. El calor se deposita a través del condensador en el agua caliente, y luego el refrigerante pasa por una válvula de expansión hacia el evaporador. El tamaño del compresor determina la tasa máxima de generación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Muchos calentadores eléctricos de bomba de calor tienen un calentador eléctrico de resistencia auxiliar, que actúa como respaldo en caso de que la bomba de calor no pueda proporcionar suficiente agua caliente para satisfacer la carga.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44</a:t>
            </a:fld>
            <a:endParaRPr lang="en-US"/>
          </a:p>
        </p:txBody>
      </p:sp>
    </p:spTree>
    <p:extLst>
      <p:ext uri="{BB962C8B-B14F-4D97-AF65-F5344CB8AC3E}">
        <p14:creationId xmlns:p14="http://schemas.microsoft.com/office/powerpoint/2010/main" val="2955963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integrated storage water heaters have an evaporator, a condenser, an electric backup heater and a hot water tank all located in the same chassis. They can be installed inside, which can provide energy savings. They can also be installed with additional hot water storage tanks to increase their capacities.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híbridos tienen un evaporador, un condensador, un calentador eléctrico de respaldo y un tanque de agua caliente, todos ubicados en el mismo chasis. Se pueden instalar en el interior, lo que puede proporcionar ahorros de energía. También se pueden instalar con tanques de almacenamiento de agua caliente adicionales para aumentar sus capacidades.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45</a:t>
            </a:fld>
            <a:endParaRPr lang="en-US"/>
          </a:p>
        </p:txBody>
      </p:sp>
    </p:spTree>
    <p:extLst>
      <p:ext uri="{BB962C8B-B14F-4D97-AF65-F5344CB8AC3E}">
        <p14:creationId xmlns:p14="http://schemas.microsoft.com/office/powerpoint/2010/main" val="2210201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Pup Water heaters have a limited recovery rate compared to a conventional water heater. This requires a sizing adjustment when specifying HPWHs to ensure that the highest hot water demand during the day can be handled without </a:t>
            </a:r>
            <a:r>
              <a:rPr lang="en-US" dirty="0" err="1"/>
              <a:t>depeleting</a:t>
            </a:r>
            <a:r>
              <a:rPr lang="en-US" dirty="0"/>
              <a:t> the tanks. The larger storage volume also ensures higher operating efficiencies by minimizing heating cycles and the ability to heat a larger volume of lower temperature water depending on the location of the temperature sensor and setpoint.</a:t>
            </a:r>
          </a:p>
          <a:p>
            <a:endParaRPr lang="en-US" dirty="0"/>
          </a:p>
          <a:p>
            <a:r>
              <a:rPr lang="en-US" dirty="0"/>
              <a:t>Split systems are generally more efficient with operating COPs ranging from 2 to 4. They can take advantage of single pass heating, where cold water just goes through the water heater one time, which preserves efficiency.</a:t>
            </a:r>
          </a:p>
          <a:p>
            <a:endParaRPr lang="en-US" dirty="0"/>
          </a:p>
          <a:p>
            <a:r>
              <a:rPr lang="en-US" dirty="0"/>
              <a:t>Some packaged systems use </a:t>
            </a:r>
            <a:r>
              <a:rPr lang="en-US" dirty="0" err="1"/>
              <a:t>multipass</a:t>
            </a:r>
            <a:r>
              <a:rPr lang="en-US" dirty="0"/>
              <a:t> heating, where water is passed through the heater multiple times before reaching its setpoint.</a:t>
            </a:r>
          </a:p>
          <a:p>
            <a:endParaRPr lang="en-US" dirty="0"/>
          </a:p>
          <a:p>
            <a:r>
              <a:rPr lang="en-US" dirty="0"/>
              <a:t>Some systems are designed with swing tanks, which act as auxiliary hot water storage but can provide some additional heat for temperature maintenance. They can help to protect the heat pump water heater from having to handle recirculation losses.</a:t>
            </a:r>
          </a:p>
          <a:p>
            <a:endParaRPr lang="en-US" dirty="0"/>
          </a:p>
          <a:p>
            <a:r>
              <a:rPr lang="en-US" dirty="0"/>
              <a:t>One new technology is a heat pump assist, where a conventional gas-fired water heater is installed downstream from the heat pump. The heat pump then acts as a sort of hot water preheater, thus reducing the overall gas load. The benefit of this system is that instead of using an electric heater for the backup heat, gas is used. This system would be more robust to demand surge pricing because it could rely on gas during peak demand periods, but could also take advantage of the heat pump’s COP.</a:t>
            </a:r>
          </a:p>
          <a:p>
            <a:endParaRPr lang="en-US" dirty="0"/>
          </a:p>
          <a:p>
            <a:r>
              <a:rPr lang="en-US" dirty="0"/>
              <a:t>Finally, there are gas-fed heat pump water heaters on the market. These typically have COPs around 1.5. Generally, they are very expensive in first costs and because of their relatively low energy savings, they offer very long payback times.</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con bomba de calor tienen una tasa de recuperación limitada en comparación con un calentador de agua convencional. Esto requiere un ajuste en el tamaño al especificar calentadores de agua con bomba de calor para asegurar que la demanda máxima de agua caliente durante el día pueda manejarse sin agotar los tanques. El mayor volumen de almacenamiento también garantiza eficiencias operativas más altas al minimizar los ciclos de calefacción y la capacidad de calentar un volumen más grande de agua a temperaturas más bajas según la ubicación del sensor de temperatura y el punto de ajuste.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sistemas divididos generalmente son más eficientes, con COP operativos que van de 2 a 4. Pueden aprovechar la calefacción de paso único, donde el agua fría simplemente pasa por el calentador de agua una vez, lo que preserva la eficiencia.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Algunos sistemas empaquetados utilizan calefacción de múltiples pasadas, donde el agua pasa por el calentador varias veces antes de alcanzar su punto de ajuste.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Algunos sistemas están diseñados con tanques oscilantes, que actúan como almacenamiento adicional de agua caliente, pero pueden proporcionar algo de calor adicional para el mantenimiento de la temperatura. Pueden ayudar a proteger al calentador de agua con bomba de calor de tener que manejar pérdidas de recirculación.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nueva tecnología es una asistencia de bomba de calor, donde se instala un calentador de agua convencional de gas aguas abajo de la bomba de calor. La bomba de calor actúa como una especie de precalentador de agua caliente, reduciendo así la carga de gas general. El beneficio de este sistema es que, en lugar de usar un calentador eléctrico para el calor de respaldo, se utiliza gas. Este sistema sería más robusto frente a las tarifas de demanda pico, ya que podría depender del gas durante los períodos de máxima demanda, pero también podría aprovechar el COP de la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Finalmente, hay calentadores de agua con bomba de calor alimentados con gas en el mercado. Por lo general, tienen COP alrededor de 1.5. En general, son muy caros en costos iniciales y, debido a sus ahorros de energía relativamente bajos, ofrecen tiempos amortización muy largos.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46</a:t>
            </a:fld>
            <a:endParaRPr lang="en-US"/>
          </a:p>
        </p:txBody>
      </p:sp>
    </p:spTree>
    <p:extLst>
      <p:ext uri="{BB962C8B-B14F-4D97-AF65-F5344CB8AC3E}">
        <p14:creationId xmlns:p14="http://schemas.microsoft.com/office/powerpoint/2010/main" val="3030878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Problemas de dimensionamiento del calor del agua de la bomba de </a:t>
            </a:r>
            <a:r>
              <a:rPr lang="es-ES" b="1" dirty="0" err="1"/>
              <a:t>calorSi</a:t>
            </a:r>
            <a:r>
              <a:rPr lang="es-ES" b="1" dirty="0"/>
              <a:t> es demasiado pequeño:</a:t>
            </a:r>
          </a:p>
          <a:p>
            <a:r>
              <a:rPr lang="es-ES" b="1" dirty="0"/>
              <a:t>Ahorro de energía </a:t>
            </a:r>
            <a:r>
              <a:rPr lang="es-ES" b="1" dirty="0" err="1"/>
              <a:t>limitadoDependerá</a:t>
            </a:r>
            <a:r>
              <a:rPr lang="es-ES" b="1" dirty="0"/>
              <a:t> de la copia de seguridad</a:t>
            </a:r>
          </a:p>
          <a:p>
            <a:r>
              <a:rPr lang="es-ES" b="1" dirty="0"/>
              <a:t>Si es demasiado grande:</a:t>
            </a:r>
          </a:p>
          <a:p>
            <a:r>
              <a:rPr lang="es-ES" b="1" dirty="0"/>
              <a:t>Nunca se realizará la COP completa</a:t>
            </a:r>
          </a:p>
          <a:p>
            <a:r>
              <a:rPr lang="es-ES" b="1" dirty="0"/>
              <a:t>El costo aumenta con el tamaño</a:t>
            </a:r>
          </a:p>
          <a:p>
            <a:r>
              <a:rPr lang="es-ES" b="1" dirty="0"/>
              <a:t>Reducir la demanda de HW reduce los primeros costos</a:t>
            </a:r>
          </a:p>
          <a:p>
            <a:r>
              <a:rPr lang="es-ES" b="1" dirty="0"/>
              <a:t>El tamaño de HPWH para satisfacer entre el 30 % y el 60 % de la carga máxima puede ser óptimo para la mayoría de los restaurantes de servicio completo</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47</a:t>
            </a:fld>
            <a:endParaRPr lang="en-US"/>
          </a:p>
        </p:txBody>
      </p:sp>
    </p:spTree>
    <p:extLst>
      <p:ext uri="{BB962C8B-B14F-4D97-AF65-F5344CB8AC3E}">
        <p14:creationId xmlns:p14="http://schemas.microsoft.com/office/powerpoint/2010/main" val="1589181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design constraints for heat pump water heaters.</a:t>
            </a:r>
          </a:p>
          <a:p>
            <a:endParaRPr lang="en-US" dirty="0"/>
          </a:p>
          <a:p>
            <a:r>
              <a:rPr lang="en-US" dirty="0"/>
              <a:t>One concern raised is the noise from running the compressor. Heat pumps usually run around 60 dBA. For reference, the noise level of ambient conversation in a restaurant is rated around 70 dBA. Vibration is also an issue, and space is an issue. Heat pump water heaters require large storage tanks. Both of these issues can be skirted by installing the heat pump outside or on a roof top. </a:t>
            </a:r>
          </a:p>
          <a:p>
            <a:endParaRPr lang="en-US" dirty="0"/>
          </a:p>
          <a:p>
            <a:r>
              <a:rPr lang="en-US" dirty="0"/>
              <a:t>For heat pumps that need to be placed inside, small enclosed spaces are usually not suitable. The heat pump works by removing heat from the ambient air, so if the volume of air is limited, the temperature of the air will drop. If it drops too low, there won’t be a heat source for the heat pump to draw from, and its COP will be compromised. This is also a concern for installing heat pumps outdoors in colder climates. Heat pumps that are installed inside restaurants need to have frequent air filter changeouts to account for grease-laden air.</a:t>
            </a:r>
          </a:p>
          <a:p>
            <a:endParaRPr lang="en-US" dirty="0"/>
          </a:p>
          <a:p>
            <a:r>
              <a:rPr lang="en-US" dirty="0"/>
              <a:t>Of particular concern for retrofits is that heat pumps require substantial electricity, which can require a panel or utility service upgrade in some cases. Many restaurants have limited available electrical capacity, so this is of particular concern to the commercial foodservice industry.</a:t>
            </a:r>
          </a:p>
          <a:p>
            <a:endParaRPr lang="en-US" dirty="0"/>
          </a:p>
          <a:p>
            <a:r>
              <a:rPr lang="en-US" dirty="0"/>
              <a:t>The largest issue with heat pump water heaters is that the health department currently forces restaurants to size heat pumps by their input capacities as opposed to their output capacities. Traditional sizing guidelines effectively don’t allow heat pumps to take advantage of their coefficients of performance, which leads to heat pumps being oversized by as much as a factor of 4. This is untenable for most foodservice operators because of first costs.</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Hay algunas restricciones de diseño para los calentadores de agua con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preocupación es el ruido generado por el funcionamiento del compresor. Las bombas de calor suelen operar alrededor de 60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dBA</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Como referencia, el nivel de ruido de una conversación ambiente en un restaurante se sitúa alrededor de 70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dBA</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La vibración también es un problema, y el espacio es otro problema. Los calentadores de agua con bomba de calor requieren tanques de almacenamiento grandes. Ambos problemas pueden evitarse instalando la bomba de calor en el exterior o en la azotea.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las bombas de calor que deben colocarse en el interior, los espacios pequeños y cerrados generalmente no son adecuados. La bomba de calor funciona extrayendo calor del aire ambiente, por lo que si el volumen de aire es limitado, la temperatura del aire disminuirá. Si baja demasiado, no habrá una fuente de calor para que la bomba de calor extraiga, y su COP se verá comprometido. Esto también es una preocupación al instalar bombas de calor en exteriores en climas más fríos. Las bombas de calor instaladas dentro de restaurantes deben tener cambios frecuentes de filtro de aire para tener en cuenta el aire cargado de grasa.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De particular preocupación para las renovaciones es que las bombas de calor requieren una cantidad sustancial de electricidad, lo que puede requerir una actualización del panel o servicio público en algunos casos. Muchos restaurantes tienen una capacidad eléctrica limitada, por lo que esto preocupa especialmente a la industria de servicios de alimentos.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mayor problema con los calentadores de agua con bomba de calor es que el departamento de salud obliga actualmente a los restaurantes a dimensionar las bombas de calor según sus capacidades de entrada en lugar de sus capacidades de salida. Las pautas de dimensionamiento tradicionales efectivamente no permiten que las bombas de calor aprovechen sus coeficientes de rendimiento, lo que lleva a que las bombas de calor sean sobredimensionadas hasta en un factor de 4. Esto es inaceptable para la mayoría de los operadores de servicios de alimentos debido a los costos iniciales.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48</a:t>
            </a:fld>
            <a:endParaRPr lang="en-US"/>
          </a:p>
        </p:txBody>
      </p:sp>
    </p:spTree>
    <p:extLst>
      <p:ext uri="{BB962C8B-B14F-4D97-AF65-F5344CB8AC3E}">
        <p14:creationId xmlns:p14="http://schemas.microsoft.com/office/powerpoint/2010/main" val="3426092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heaters are traditionally sized by adding up the flow rates or effective first hour ratings from each fixture, then finding the water heater’s required minimum energy input rate to feed these fixtures.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se midan tradicionalmente sumando las tasas de flujo o las calificaciones efectivas de la primera hora de cada accesorio, luego encontrando la tasa de entrada mínima de energía requerida para alimentar estos accesorios en el calentador de agua.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49</a:t>
            </a:fld>
            <a:endParaRPr lang="en-US"/>
          </a:p>
        </p:txBody>
      </p:sp>
    </p:spTree>
    <p:extLst>
      <p:ext uri="{BB962C8B-B14F-4D97-AF65-F5344CB8AC3E}">
        <p14:creationId xmlns:p14="http://schemas.microsoft.com/office/powerpoint/2010/main" val="3487822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formulae are published by the health department.</a:t>
            </a:r>
          </a:p>
          <a:p>
            <a:endParaRPr lang="en-US" dirty="0"/>
          </a:p>
          <a:p>
            <a:r>
              <a:rPr lang="en-US" dirty="0"/>
              <a:t>The first formula shows how designers are supposed to size gas water heaters. The minimum input is equal to the recovery rating times the temperature rise times the density of water times the thermal efficiency of the water heater. The recovery rating is a measure of how fast the water heater needs to be able to recover hot water after depleting its tank. The recovery rating is calculated based on the fixtures installed on the system. A sample calculation is provided on the next slide.</a:t>
            </a:r>
          </a:p>
          <a:p>
            <a:endParaRPr lang="en-US" dirty="0"/>
          </a:p>
          <a:p>
            <a:r>
              <a:rPr lang="en-US" dirty="0"/>
              <a:t>The second formula is for sizing electric water heaters and is essentially the same as the first formula except multiplied by a conversion factor to convert btu per hour to kilowatts. This formula would need to change for heat pump water heaters to be accepted. Ultimately, the left side of the equation would need to read kW output as opposed to input and the thermal efficiency would need to be changed to thermal efficiency or coefficient of performance.</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Estas fórmulas son publicadas por el departamento de salud.</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primera fórmula muestra cómo se supone que los diseñadores deben dimensionar calentadores de agua a gas. La entrada mínima es igual a la capacidad de recuperación multiplicada por el aumento de temperatura, multiplicada por la densidad del agua, multiplicada por la eficiencia térmica del calentador de agua. La capacidad de recuperación es una medida de cuán rápido el calentador de agua debe poder recuperar agua caliente después de agotar su tanque. La capacidad de recuperación se calcula en función de los accesorios instalados en el sistema. Se proporciona un cálculo de muestra en la siguiente diapositiva.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segunda fórmula es para dimensionar calentadores de agua eléctricos y es esencialmente la misma que la primera fórmula, excepto que se multiplica por un factor de conversión para convertir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por hora a kilovatios. Esta fórmula tendría que cambiar para ser aceptada para los calentadores de agua con bomba de calor. En última instancia, el lado izquierdo de la ecuación tendría que leer kW de salida en lugar de entrada y la eficiencia térmica tendría que cambiarse a eficiencia térmica o coeficiente de rendimiento.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50</a:t>
            </a:fld>
            <a:endParaRPr lang="en-US"/>
          </a:p>
        </p:txBody>
      </p:sp>
    </p:spTree>
    <p:extLst>
      <p:ext uri="{BB962C8B-B14F-4D97-AF65-F5344CB8AC3E}">
        <p14:creationId xmlns:p14="http://schemas.microsoft.com/office/powerpoint/2010/main" val="73617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metas de aprendizaje</a:t>
            </a:r>
          </a:p>
          <a:p>
            <a:endParaRPr lang="es-ES" b="1" dirty="0"/>
          </a:p>
          <a:p>
            <a:r>
              <a:rPr lang="es-ES" b="1" dirty="0"/>
              <a:t>Los espectadores podrán:</a:t>
            </a:r>
          </a:p>
          <a:p>
            <a:endParaRPr lang="es-ES" b="1" dirty="0"/>
          </a:p>
          <a:p>
            <a:r>
              <a:rPr lang="es-ES" b="1" dirty="0"/>
              <a:t>Describir los ahorros de agua y energía asociados con los lavavajillas con recuperación de calor.</a:t>
            </a:r>
          </a:p>
          <a:p>
            <a:endParaRPr lang="es-ES" b="1" dirty="0"/>
          </a:p>
          <a:p>
            <a:r>
              <a:rPr lang="es-ES" b="1" dirty="0"/>
              <a:t>Comprenda los beneficios de utilizar calentadores de agua con bomba de calor en el servicio de alimentos comercial.</a:t>
            </a:r>
          </a:p>
          <a:p>
            <a:endParaRPr lang="es-ES" b="1" dirty="0"/>
          </a:p>
          <a:p>
            <a:r>
              <a:rPr lang="es-ES" b="1" dirty="0"/>
              <a:t>Comprenda cómo los lavavajillas con recuperación de calor y los calentadores de agua con bomba de calor pueden hacerse mutuamente rentables.</a:t>
            </a:r>
          </a:p>
          <a:p>
            <a:endParaRPr lang="es-ES" b="1" dirty="0"/>
          </a:p>
          <a:p>
            <a:r>
              <a:rPr lang="es-ES" b="1" dirty="0"/>
              <a:t>Comprenda los ejemplos de diseño de sistemas de agua caliente energéticamente eficientes para restaurantes de servicio rápido y completo.</a:t>
            </a:r>
          </a:p>
          <a:p>
            <a:endParaRPr lang="en-US"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5</a:t>
            </a:fld>
            <a:endParaRPr lang="en-US"/>
          </a:p>
        </p:txBody>
      </p:sp>
    </p:spTree>
    <p:extLst>
      <p:ext uri="{BB962C8B-B14F-4D97-AF65-F5344CB8AC3E}">
        <p14:creationId xmlns:p14="http://schemas.microsoft.com/office/powerpoint/2010/main" val="649633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a:r>
              <a:rPr lang="en-US" b="1" i="0" dirty="0" err="1">
                <a:solidFill>
                  <a:srgbClr val="3C4043"/>
                </a:solidFill>
                <a:effectLst/>
                <a:latin typeface="Roboto" panose="02000000000000000000" pitchFamily="2" charset="0"/>
              </a:rPr>
              <a:t>Dimensionamiento</a:t>
            </a:r>
            <a:r>
              <a:rPr lang="en-US" b="1" i="0" dirty="0">
                <a:solidFill>
                  <a:srgbClr val="3C4043"/>
                </a:solidFill>
                <a:effectLst/>
                <a:latin typeface="Roboto" panose="02000000000000000000" pitchFamily="2" charset="0"/>
              </a:rPr>
              <a:t> del </a:t>
            </a:r>
            <a:r>
              <a:rPr lang="en-US" b="1" i="0" dirty="0" err="1">
                <a:solidFill>
                  <a:srgbClr val="3C4043"/>
                </a:solidFill>
                <a:effectLst/>
                <a:latin typeface="Roboto" panose="02000000000000000000" pitchFamily="2" charset="0"/>
              </a:rPr>
              <a:t>calentador</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agua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Mtd</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tradicional</a:t>
            </a:r>
            <a:r>
              <a:rPr lang="en-US" b="1" i="0" dirty="0">
                <a:solidFill>
                  <a:srgbClr val="3C4043"/>
                </a:solidFill>
                <a:effectLst/>
                <a:latin typeface="Roboto" panose="02000000000000000000" pitchFamily="2" charset="0"/>
              </a:rPr>
              <a:t>) </a:t>
            </a:r>
          </a:p>
          <a:p>
            <a:pPr algn="l" rtl="0"/>
            <a:r>
              <a:rPr lang="en-US" b="1" i="0" dirty="0">
                <a:solidFill>
                  <a:srgbClr val="3C4043"/>
                </a:solidFill>
                <a:effectLst/>
                <a:latin typeface="Roboto" panose="02000000000000000000" pitchFamily="2" charset="0"/>
              </a:rPr>
              <a:t>Esta </a:t>
            </a:r>
            <a:r>
              <a:rPr lang="en-US" b="1" i="0" dirty="0" err="1">
                <a:solidFill>
                  <a:srgbClr val="3C4043"/>
                </a:solidFill>
                <a:effectLst/>
                <a:latin typeface="Roboto" panose="02000000000000000000" pitchFamily="2" charset="0"/>
              </a:rPr>
              <a:t>tabla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proporciona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el</a:t>
            </a:r>
            <a:r>
              <a:rPr lang="en-US" b="1" i="0" dirty="0">
                <a:solidFill>
                  <a:srgbClr val="3C4043"/>
                </a:solidFill>
                <a:effectLst/>
                <a:latin typeface="Roboto" panose="02000000000000000000" pitchFamily="2" charset="0"/>
              </a:rPr>
              <a:t> caudal </a:t>
            </a:r>
            <a:r>
              <a:rPr lang="en-US" b="1" i="0" dirty="0" err="1">
                <a:solidFill>
                  <a:srgbClr val="3C4043"/>
                </a:solidFill>
                <a:effectLst/>
                <a:latin typeface="Roboto" panose="02000000000000000000" pitchFamily="2" charset="0"/>
              </a:rPr>
              <a:t>efectivo</a:t>
            </a:r>
            <a:r>
              <a:rPr lang="en-US" b="1" i="0" dirty="0">
                <a:solidFill>
                  <a:srgbClr val="3C4043"/>
                </a:solidFill>
                <a:effectLst/>
                <a:latin typeface="Roboto" panose="02000000000000000000" pitchFamily="2" charset="0"/>
              </a:rPr>
              <a:t> y las </a:t>
            </a:r>
            <a:r>
              <a:rPr lang="en-US" b="1" i="0" dirty="0" err="1">
                <a:solidFill>
                  <a:srgbClr val="3C4043"/>
                </a:solidFill>
                <a:effectLst/>
                <a:latin typeface="Roboto" panose="02000000000000000000" pitchFamily="2" charset="0"/>
              </a:rPr>
              <a:t>tasas</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recuperación</a:t>
            </a:r>
            <a:r>
              <a:rPr lang="en-US" b="1" i="0" dirty="0">
                <a:solidFill>
                  <a:srgbClr val="3C4043"/>
                </a:solidFill>
                <a:effectLst/>
                <a:latin typeface="Roboto" panose="02000000000000000000" pitchFamily="2" charset="0"/>
              </a:rPr>
              <a:t> para </a:t>
            </a:r>
            <a:r>
              <a:rPr lang="en-US" b="1" i="0" dirty="0" err="1">
                <a:solidFill>
                  <a:srgbClr val="3C4043"/>
                </a:solidFill>
                <a:effectLst/>
                <a:latin typeface="Roboto" panose="02000000000000000000" pitchFamily="2" charset="0"/>
              </a:rPr>
              <a:t>accesorios</a:t>
            </a:r>
            <a:r>
              <a:rPr lang="en-US" b="1" i="0" dirty="0">
                <a:solidFill>
                  <a:srgbClr val="3C4043"/>
                </a:solidFill>
                <a:effectLst/>
                <a:latin typeface="Roboto" panose="02000000000000000000" pitchFamily="2" charset="0"/>
              </a:rPr>
              <a:t> que se </a:t>
            </a:r>
            <a:r>
              <a:rPr lang="en-US" b="1" i="0" dirty="0" err="1">
                <a:solidFill>
                  <a:srgbClr val="3C4043"/>
                </a:solidFill>
                <a:effectLst/>
                <a:latin typeface="Roboto" panose="02000000000000000000" pitchFamily="2" charset="0"/>
              </a:rPr>
              <a:t>encuentran</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comúnmente</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en</a:t>
            </a:r>
            <a:r>
              <a:rPr lang="en-US" b="1" i="0" dirty="0">
                <a:solidFill>
                  <a:srgbClr val="3C4043"/>
                </a:solidFill>
                <a:effectLst/>
                <a:latin typeface="Roboto" panose="02000000000000000000" pitchFamily="2" charset="0"/>
              </a:rPr>
              <a:t> la </a:t>
            </a:r>
            <a:r>
              <a:rPr lang="en-US" b="1" i="0" dirty="0" err="1">
                <a:solidFill>
                  <a:srgbClr val="3C4043"/>
                </a:solidFill>
                <a:effectLst/>
                <a:latin typeface="Roboto" panose="02000000000000000000" pitchFamily="2" charset="0"/>
              </a:rPr>
              <a:t>industria</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servicios</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alimentos</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comerciales</a:t>
            </a:r>
            <a:r>
              <a:rPr lang="en-US" b="1" i="0" dirty="0">
                <a:solidFill>
                  <a:srgbClr val="3C4043"/>
                </a:solidFill>
                <a:effectLst/>
                <a:latin typeface="Roboto" panose="02000000000000000000" pitchFamily="2" charset="0"/>
              </a:rPr>
              <a:t>.</a:t>
            </a:r>
          </a:p>
          <a:p>
            <a:pPr algn="l" rtl="0"/>
            <a:r>
              <a:rPr lang="en-US" b="1" i="0" dirty="0">
                <a:solidFill>
                  <a:srgbClr val="3C4043"/>
                </a:solidFill>
                <a:effectLst/>
                <a:latin typeface="Roboto" panose="02000000000000000000" pitchFamily="2" charset="0"/>
              </a:rPr>
              <a:t> la </a:t>
            </a:r>
            <a:r>
              <a:rPr lang="en-US" b="1" i="0" dirty="0" err="1">
                <a:solidFill>
                  <a:srgbClr val="3C4043"/>
                </a:solidFill>
                <a:effectLst/>
                <a:latin typeface="Roboto" panose="02000000000000000000" pitchFamily="2" charset="0"/>
              </a:rPr>
              <a:t>primera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columna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muestra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el</a:t>
            </a:r>
            <a:r>
              <a:rPr lang="en-US" b="1" i="0" dirty="0">
                <a:solidFill>
                  <a:srgbClr val="3C4043"/>
                </a:solidFill>
                <a:effectLst/>
                <a:latin typeface="Roboto" panose="02000000000000000000" pitchFamily="2" charset="0"/>
              </a:rPr>
              <a:t> caudal que un </a:t>
            </a:r>
            <a:r>
              <a:rPr lang="en-US" b="1" i="0" dirty="0" err="1">
                <a:solidFill>
                  <a:srgbClr val="3C4043"/>
                </a:solidFill>
                <a:effectLst/>
                <a:latin typeface="Roboto" panose="02000000000000000000" pitchFamily="2" charset="0"/>
              </a:rPr>
              <a:t>calentador</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agua</a:t>
            </a:r>
            <a:r>
              <a:rPr lang="en-US" b="1" i="0" dirty="0">
                <a:solidFill>
                  <a:srgbClr val="3C4043"/>
                </a:solidFill>
                <a:effectLst/>
                <a:latin typeface="Roboto" panose="02000000000000000000" pitchFamily="2" charset="0"/>
              </a:rPr>
              <a:t> sin </a:t>
            </a:r>
            <a:r>
              <a:rPr lang="en-US" b="1" i="0" dirty="0" err="1">
                <a:solidFill>
                  <a:srgbClr val="3C4043"/>
                </a:solidFill>
                <a:effectLst/>
                <a:latin typeface="Roboto" panose="02000000000000000000" pitchFamily="2" charset="0"/>
              </a:rPr>
              <a:t>tanque</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necesitaría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proporcionar</a:t>
            </a:r>
            <a:r>
              <a:rPr lang="en-US" b="1" i="0" dirty="0">
                <a:solidFill>
                  <a:srgbClr val="3C4043"/>
                </a:solidFill>
                <a:effectLst/>
                <a:latin typeface="Roboto" panose="02000000000000000000" pitchFamily="2" charset="0"/>
              </a:rPr>
              <a:t> para </a:t>
            </a:r>
            <a:r>
              <a:rPr lang="en-US" b="1" i="0" dirty="0" err="1">
                <a:solidFill>
                  <a:srgbClr val="3C4043"/>
                </a:solidFill>
                <a:effectLst/>
                <a:latin typeface="Roboto" panose="02000000000000000000" pitchFamily="2" charset="0"/>
              </a:rPr>
              <a:t>alimentar</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el</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artefacto</a:t>
            </a:r>
            <a:r>
              <a:rPr lang="en-US" b="1" i="0" dirty="0">
                <a:solidFill>
                  <a:srgbClr val="3C4043"/>
                </a:solidFill>
                <a:effectLst/>
                <a:latin typeface="Roboto" panose="02000000000000000000" pitchFamily="2" charset="0"/>
              </a:rPr>
              <a:t> </a:t>
            </a:r>
          </a:p>
          <a:p>
            <a:pPr algn="l" rtl="0"/>
            <a:r>
              <a:rPr lang="en-US" b="1" i="0" dirty="0">
                <a:solidFill>
                  <a:srgbClr val="3C4043"/>
                </a:solidFill>
                <a:effectLst/>
                <a:latin typeface="Roboto" panose="02000000000000000000" pitchFamily="2" charset="0"/>
              </a:rPr>
              <a:t>la </a:t>
            </a:r>
            <a:r>
              <a:rPr lang="en-US" b="1" i="0" dirty="0" err="1">
                <a:solidFill>
                  <a:srgbClr val="3C4043"/>
                </a:solidFill>
                <a:effectLst/>
                <a:latin typeface="Roboto" panose="02000000000000000000" pitchFamily="2" charset="0"/>
              </a:rPr>
              <a:t>segunda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columna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muestra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el</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flujo</a:t>
            </a:r>
            <a:r>
              <a:rPr lang="en-US" b="1" i="0" dirty="0">
                <a:solidFill>
                  <a:srgbClr val="3C4043"/>
                </a:solidFill>
                <a:effectLst/>
                <a:latin typeface="Roboto" panose="02000000000000000000" pitchFamily="2" charset="0"/>
              </a:rPr>
              <a:t> de </a:t>
            </a:r>
            <a:r>
              <a:rPr lang="en-US" b="1" i="0" dirty="0" err="1">
                <a:solidFill>
                  <a:srgbClr val="3C4043"/>
                </a:solidFill>
                <a:effectLst/>
                <a:latin typeface="Roboto" panose="02000000000000000000" pitchFamily="2" charset="0"/>
              </a:rPr>
              <a:t>recuperación</a:t>
            </a:r>
            <a:r>
              <a:rPr lang="en-US" b="1" i="0" dirty="0">
                <a:solidFill>
                  <a:srgbClr val="3C4043"/>
                </a:solidFill>
                <a:effectLst/>
                <a:latin typeface="Roboto" panose="02000000000000000000" pitchFamily="2" charset="0"/>
              </a:rPr>
              <a:t> que </a:t>
            </a:r>
            <a:r>
              <a:rPr lang="en-US" b="1" i="0" dirty="0" err="1">
                <a:solidFill>
                  <a:srgbClr val="3C4043"/>
                </a:solidFill>
                <a:effectLst/>
                <a:latin typeface="Roboto" panose="02000000000000000000" pitchFamily="2" charset="0"/>
              </a:rPr>
              <a:t>el</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dispositivo</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tipo</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tanque</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debería</a:t>
            </a:r>
            <a:r>
              <a:rPr lang="en-US" b="1" i="0" dirty="0">
                <a:solidFill>
                  <a:srgbClr val="3C4043"/>
                </a:solidFill>
                <a:effectLst/>
                <a:latin typeface="Roboto" panose="02000000000000000000" pitchFamily="2" charset="0"/>
              </a:rPr>
              <a:t> </a:t>
            </a:r>
            <a:r>
              <a:rPr lang="en-US" b="1" i="0" dirty="0" err="1">
                <a:solidFill>
                  <a:srgbClr val="3C4043"/>
                </a:solidFill>
                <a:effectLst/>
                <a:latin typeface="Roboto" panose="02000000000000000000" pitchFamily="2" charset="0"/>
              </a:rPr>
              <a:t>proporcionar</a:t>
            </a:r>
            <a:endParaRPr lang="en-US" b="1" i="0" dirty="0">
              <a:solidFill>
                <a:srgbClr val="3C4043"/>
              </a:solidFill>
              <a:effectLst/>
              <a:latin typeface="Roboto" panose="02000000000000000000" pitchFamily="2" charset="0"/>
            </a:endParaRPr>
          </a:p>
          <a:p>
            <a:br>
              <a:rPr lang="en-US" b="0" i="0" dirty="0">
                <a:solidFill>
                  <a:srgbClr val="5F6368"/>
                </a:solidFill>
                <a:effectLst/>
                <a:latin typeface="Roboto" panose="02000000000000000000" pitchFamily="2" charset="0"/>
              </a:rPr>
            </a:br>
            <a:endParaRPr lang="en-US"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51</a:t>
            </a:fld>
            <a:endParaRPr lang="en-US"/>
          </a:p>
        </p:txBody>
      </p:sp>
    </p:spTree>
    <p:extLst>
      <p:ext uri="{BB962C8B-B14F-4D97-AF65-F5344CB8AC3E}">
        <p14:creationId xmlns:p14="http://schemas.microsoft.com/office/powerpoint/2010/main" val="626551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formula shows how the health department calculates hot water demand for dishmachines. The </a:t>
            </a:r>
            <a:r>
              <a:rPr lang="en-US" dirty="0" err="1"/>
              <a:t>gpm</a:t>
            </a:r>
            <a:r>
              <a:rPr lang="en-US" dirty="0"/>
              <a:t> demand is set equal to the quantity of hot water required during the rinse cycle as per the manufacturer’s specifications sheet divided by the rinse cycle time, also taken from the spec sheet.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fórmula muestra cómo el departamento de salud calcula la demanda de agua caliente para máquinas lavavajillas. La demanda en galones por minuto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se establece igual a la cantidad de agua caliente requerida durante el ciclo de enjuague según la hoja de especificaciones del fabricante, dividida por el tiempo del ciclo de enjuague, también tomado de la hoja de especificaciones.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52</a:t>
            </a:fld>
            <a:endParaRPr lang="en-US"/>
          </a:p>
        </p:txBody>
      </p:sp>
    </p:spTree>
    <p:extLst>
      <p:ext uri="{BB962C8B-B14F-4D97-AF65-F5344CB8AC3E}">
        <p14:creationId xmlns:p14="http://schemas.microsoft.com/office/powerpoint/2010/main" val="98863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sample WH sizes…</a:t>
            </a:r>
          </a:p>
          <a:p>
            <a:endParaRPr lang="en-US" dirty="0"/>
          </a:p>
          <a:p>
            <a:r>
              <a:rPr lang="en-US" dirty="0"/>
              <a:t>It shows the recovery rates from the fixtures installed on each system and the minimum total recovery rates and minimum energy rates.</a:t>
            </a:r>
          </a:p>
          <a:p>
            <a:endParaRPr lang="en-US" dirty="0"/>
          </a:p>
          <a:p>
            <a:r>
              <a:rPr lang="en-US" dirty="0"/>
              <a:t>It compares the minimum energy input rates from gas, conventional electric, and heat pump water heaters. It compares heat pump water heaters sized using 98 percent thermal efficiency to a heat pump with an assumed 2.5 COP. This is done because currently, health departments don’t allow heat pumps to be sized according to their COPs, so this allows us to compare current accepted sizing guidelines to a more realistic engineered approach.</a:t>
            </a:r>
          </a:p>
          <a:p>
            <a:endParaRPr lang="en-US" dirty="0"/>
          </a:p>
          <a:p>
            <a:r>
              <a:rPr lang="en-US" dirty="0"/>
              <a:t>Of particular note is that the minimum energy input rate required from the heat pump sized per health department guidelines is identical to the input rate required for a conventional electric resistance water heater. The sizing guidelines effectively force the designer to size a heat pump water heater by its resistance backup heater as opposed to its heat pump component.</a:t>
            </a:r>
          </a:p>
          <a:p>
            <a:endParaRPr lang="en-US" dirty="0"/>
          </a:p>
          <a:p>
            <a:r>
              <a:rPr lang="en-US" dirty="0"/>
              <a:t>This forces heat pump water heaters to be oversized by a factor of 3 or 4, which means that the heat pumps would almost always be short cycling, which would never allow operation at the heat pump’s designed COP.</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muestra tamaños de calentadores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Muestra los tiempos de recuperación de los accesorios instalados en cada sistema y los tiempos de recuperación mínimas y las tasas de energía mínimas.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Compara las tasas mínimas de entrada de energía de calentadores de agua a gas, eléctricos convencionales y de bomba de calor. Compara los calentadores de agua de bomba de calor dimensionados utilizando un 98% de eficiencia térmica con una bomba de calor con un COP asumido de 2.5. Esto se hace porque actualmente, los departamentos de salud no permiten que las bombas de calor se dimensionen según sus COP, lo que nos permite comparar las pautas de dimensionamiento aceptadas actualmente con un enfoque de ingeniería más realista.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 notable que la tasa mínima de entrada de energía requerida para la bomba de calor dimensionada según las pautas del departamento de salud es idéntica a la tasa de entrada requerida para un calentador de agua eléctrico de resistencia convencional. Las pautas de dimensionamiento obligan efectivamente al diseñador a dimensionar un calentador de agua de bomba de calor por su resistencia como respaldo, en lugar de por su componente de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 obliga a que los calentadores de agua de bomba de calor sean sobredimensionados por un factor de 3 o 4, lo que significa que las bombas de calor casi siempre estarían operando en ciclos cortos, lo que nunca permitiría su operación a la COP diseñada para la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53</a:t>
            </a:fld>
            <a:endParaRPr lang="en-US"/>
          </a:p>
        </p:txBody>
      </p:sp>
    </p:spTree>
    <p:extLst>
      <p:ext uri="{BB962C8B-B14F-4D97-AF65-F5344CB8AC3E}">
        <p14:creationId xmlns:p14="http://schemas.microsoft.com/office/powerpoint/2010/main" val="2390076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issue with the traditional sizing method is that it effectively sizes tankless water heaters on the assumption that every fixture will be running at full flow rate at the same time. Tank heaters are sized on the assumption that the hot water storage is depleted in the first hour and then in the second hour, the restaurant is hit with a second peak of 100% draw. Data from field monitoring studies shows that this virtually never happens in practice, and a maximum second hour peak is about 30% of the first hour peak. This also fails to take into account that most of a facility’s large draws such as the dishmachine fill or facility washdown happen outside of service periods and usually only happen once per day. Traditional sizing leads to oversized water heaters and oversized distribution systems. Not only does this cause energy waste throughout the distribution system, but it decreases the operating efficiency of all types of water heaters.</a:t>
            </a:r>
          </a:p>
          <a:p>
            <a:endParaRPr lang="en-US" dirty="0"/>
          </a:p>
          <a:p>
            <a:r>
              <a:rPr lang="en-US" dirty="0"/>
              <a:t>Traditional sizing also fails to account for the role of hot water storage capacity. A slow recovery rate can be compensated for with large storage, especially in commercial foodservice. Restaurants typically have a few periods throughout the day when a large volume of hot water is used, but they have many periods throughout the day when hot water isn’t needed such as between meal rushes and overnight. If a restaurant had adequate storage and a water heater that could keep up with the total daily load as opposed to the maximum one hour load or the maximum instantaneous load, the facility’s hot water needs could be met with a much smaller water heater.</a:t>
            </a: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Otro problema con el método de dimensionamiento tradicional es que dimensiona los calentadores de agua sin tanque bajo la suposición de que cada accesorio funcionará a la tasa de flujo máxima al mismo tiempo. Los calentadores de agua con tanque se dimensionan bajo la suposición de que el almacenamiento de agua caliente se agota en la primera hora y luego, en la segunda hora, el restaurante se enfrenta a un segundo pico del 100% de consumo. Los datos de estudios de monitoreo de campo muestran que esto casi nunca sucede en la práctica y que el pico máximo en la segunda hora es aproximadamente el 30% del pico de la primera hora. Esto tampoco tiene en cuenta que la mayoría de los grandes consumos de una instalación, como el llenado de la lavadora de platos o el lavado de instalaciones, ocurren fuera de los períodos de servicio y generalmente solo suceden una vez al día. El dimensionamiento tradicional lleva a calentadores de agua sobredimensionados y sistemas de distribución sobredimensionados. Esto no solo causa desperdicio de energía en todo el sistema de distribución, sino que también disminuye la eficiencia operativa de todos los tipos de calentadores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dimensionamiento tradicional también no tiene en cuenta el papel de la capacidad de almacenamiento de agua caliente. Una tasa de recuperación lenta se puede compensar con un gran almacenamiento, especialmente en el ámbito de servicios de alimentos comerciales. Los restaurantes suelen tener algunos períodos durante el día en los que se utiliza un gran volumen de agua caliente, pero tienen muchos períodos durante el día en los que no se necesita agua caliente, como entre las horas pico de las comidas y durante la noche. Si un restaurante tuviera un almacenamiento adecuado y un calentador de agua que pudiera satisfacer la carga diaria total en lugar de la carga máxima de una hora o la carga instantánea máxima, las necesidades de agua caliente de la instalación podrían satisfacerse con un calentador de agua mucho más pequeño.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54</a:t>
            </a:fld>
            <a:endParaRPr lang="en-US"/>
          </a:p>
        </p:txBody>
      </p:sp>
    </p:spTree>
    <p:extLst>
      <p:ext uri="{BB962C8B-B14F-4D97-AF65-F5344CB8AC3E}">
        <p14:creationId xmlns:p14="http://schemas.microsoft.com/office/powerpoint/2010/main" val="3836040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right-sizing heat pump water heaters are that a less expensive water heater can be selected. The cost of the heat pump scales with its size, so simply sizing a heat pump on its heat output can dramatically reduce the up-front cost of the heat pump water heater.</a:t>
            </a:r>
          </a:p>
          <a:p>
            <a:endParaRPr lang="en-US" dirty="0"/>
          </a:p>
          <a:p>
            <a:r>
              <a:rPr lang="en-US" dirty="0"/>
              <a:t>This also means that the water heater would have a smaller electric input rate, which would lower the probability that a panel or service entrance upgrade would be required in a retrofit situation.</a:t>
            </a:r>
          </a:p>
          <a:p>
            <a:endParaRPr lang="en-US" dirty="0"/>
          </a:p>
          <a:p>
            <a:r>
              <a:rPr lang="en-US" dirty="0"/>
              <a:t>A smaller heat pump would also have an easier time achieving its designed coefficient of performance. The ideal operating scenario for a heat pump water heater would be to essentially run 24/7, so a somewhat undersized heat pump with a small backup or swing tank in conjunction with a large primary storage tank is likely the most efficient configuration for most restaurants.</a:t>
            </a:r>
          </a:p>
          <a:p>
            <a:endParaRPr lang="en-US" dirty="0"/>
          </a:p>
          <a:p>
            <a:r>
              <a:rPr lang="en-US" dirty="0"/>
              <a:t>Sizing tools for heat pump water heaters are available through </a:t>
            </a:r>
            <a:r>
              <a:rPr lang="en-US" dirty="0" err="1"/>
              <a:t>Ecotope</a:t>
            </a:r>
            <a:r>
              <a:rPr lang="en-US" dirty="0"/>
              <a:t>, an energy consultant based in Washington State. The calculator is set up for the residential sector, but a tool like this should be developed for the commercial foodservice industry.</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beneficios de dimensionar correctamente los calentadores de agua con bomba de calor son que se puede seleccionar un calentador de agua menos costoso. El costo de la bomba de calor aumenta con su tamaño, por lo que simplemente dimensionar una bomba de calor según su producción de calor puede reducir drásticamente el costo inicial del calentador de agua con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 también significa que el calentador de agua tendría una tasa de entrada eléctrica más baja, lo que reduciría la probabilidad de que se requiera una actualización del panel o entrada de servicio en una situación de renovación.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bomba de calor más pequeña también tendría más facilidad para lograr su coeficiente de rendimiento diseñado. El escenario operativo ideal para un calentador de agua con bomba de calor sería funcionar prácticamente las 24 horas del día, los 7 días de la semana, por lo que una bomba de calor algo con un pequeño tanque de respaldo o tanque de transición junto con un gran tanque de almacenamiento primario es probablemente la configuración más eficiente para la mayoría de los restaurantes.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Existen herramientas de dimensionamiento para calentadores de agua con bomba de calor disponibles a través de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Ecotope</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una consultora de energía con sede en el estado de Washington. La calculadora está configurada para el sector residencial, pero se debería desarrollar una similar para la industria de servicios de alimentos comerciales.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55</a:t>
            </a:fld>
            <a:endParaRPr lang="en-US"/>
          </a:p>
        </p:txBody>
      </p:sp>
    </p:spTree>
    <p:extLst>
      <p:ext uri="{BB962C8B-B14F-4D97-AF65-F5344CB8AC3E}">
        <p14:creationId xmlns:p14="http://schemas.microsoft.com/office/powerpoint/2010/main" val="3303247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heat pump assist configuration could be a good medium-term solution which would allay health department concerns about heat pump water heaters while still allowing restaurants to see the benefits of a heat pump water heater.</a:t>
            </a:r>
          </a:p>
          <a:p>
            <a:endParaRPr lang="en-US" dirty="0"/>
          </a:p>
          <a:p>
            <a:r>
              <a:rPr lang="en-US" dirty="0"/>
              <a:t>Heat pump assist uses the heat pump for primary water heating, but it uses a natural gas water heater in place of a swing tank. The natural gas water heater can be sized to feed the hot water system on its own.</a:t>
            </a:r>
          </a:p>
          <a:p>
            <a:endParaRPr lang="en-US" dirty="0"/>
          </a:p>
          <a:p>
            <a:r>
              <a:rPr lang="en-US" dirty="0"/>
              <a:t>Storage capacity is preserved with a large storage tank and a master mixing valve.</a:t>
            </a:r>
          </a:p>
          <a:p>
            <a:endParaRPr lang="en-US" dirty="0"/>
          </a:p>
          <a:p>
            <a:r>
              <a:rPr lang="en-US" dirty="0"/>
              <a:t>A benefit of this system is that it would have a lower total amperage than an electric resistance backup and could be used to shave peaks during demand surge pricing times.</a:t>
            </a:r>
          </a:p>
          <a:p>
            <a:endParaRPr lang="en-US" dirty="0"/>
          </a:p>
          <a:p>
            <a:r>
              <a:rPr lang="en-US" dirty="0"/>
              <a:t>This kind of system has not yet been installed in a commercial foodservice facility, but there is current work being done to show this concept.</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configuración de asistencia con bomba de calor podría ser una buena solución a medio plazo que tranquilizaría las preocupaciones del departamento de salud sobre los calentadores de agua con bomba de calor, al tiempo que permitiría a los restaurantes disfrutar de los beneficios de un calentador de agua con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asistencia con bomba de calor utiliza la bomba de calor para la calefacción primaria del agua, pero utiliza un calentador de agua a gas natural en lugar de un tanque de respaldo. El calentador de agua a gas natural puede dimensionarse para alimentar el sistema de agua caliente por sí mismo.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capacidad de almacenamiento se conserva con un gran tanque de almacenamiento y una válvula mezcladora principal.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Una ventaja de este sistema es que tendría un amperaje total más bajo que un respaldo de resistencia eléctrica y podría usarse para reducir los picos durante los períodos de precios de demanda elevada.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Este tipo de sistema aún no se ha instalado en una instalación de servicios de alimentos comerciales, pero están trabajando para demostrar este concepto.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56</a:t>
            </a:fld>
            <a:endParaRPr lang="en-US"/>
          </a:p>
        </p:txBody>
      </p:sp>
    </p:spTree>
    <p:extLst>
      <p:ext uri="{BB962C8B-B14F-4D97-AF65-F5344CB8AC3E}">
        <p14:creationId xmlns:p14="http://schemas.microsoft.com/office/powerpoint/2010/main" val="3433214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energy use and operating cost of different kinds of water heaters in a full service restaurant context. </a:t>
            </a:r>
          </a:p>
          <a:p>
            <a:endParaRPr lang="en-US" dirty="0"/>
          </a:p>
          <a:p>
            <a:r>
              <a:rPr lang="en-US" dirty="0"/>
              <a:t>The daily operating efficiency takes idle losses into account from each heater. The gas heater…</a:t>
            </a:r>
          </a:p>
          <a:p>
            <a:endParaRPr lang="en-US" dirty="0"/>
          </a:p>
          <a:p>
            <a:r>
              <a:rPr lang="en-US" dirty="0"/>
              <a:t>The most energy intensive water heater is the conventional efficiency gas heater. The high efficiency gas and low efficiency electric heaters use almost the same amount of energy, and the heat pump uses the smallest amount of energy.</a:t>
            </a:r>
          </a:p>
          <a:p>
            <a:endParaRPr lang="en-US" dirty="0"/>
          </a:p>
          <a:p>
            <a:r>
              <a:rPr lang="en-US" dirty="0"/>
              <a:t>The most cost effective water heater is the gas heat pump, but this table also shows that a very efficient heat pump has a lower operating cost than the conventional gas water heater. </a:t>
            </a:r>
          </a:p>
          <a:p>
            <a:endParaRPr lang="en-US" dirty="0"/>
          </a:p>
          <a:p>
            <a:r>
              <a:rPr lang="en-US" dirty="0"/>
              <a:t>This table also highlights the problem with conventional electric resistance heaters: they use less energy than conventional efficiency gas water heaters, but they can be between 4 and 5 times as expensive to operate. This cost difference is the main motivation to use heat pumps as the decarbonizing technology for hot water systems.</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compara el uso de energía y el costo operativo de diferentes tipos de calentadores de agua en el contexto de un restaurante de servicio completo.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eficiencia operativa diaria tiene en cuenta las pérdidas en reposo de cada calentador.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intensivo en energía es el calentador de gas de eficiencia convencional. Los calentadores de gas de alta eficiencia y los calentadores eléctricos de baja eficiencia utilizan casi la misma cantidad de energía, y la bomba de calor utiliza la menor cantidad de energía.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barato es la bomba de calor a gas, pero esta tabla también muestra que una bomba de calor muy eficiente tiene un costo operativo más bajo que el calentador de agua a gas convencional.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también destaca el problema con los calentadores eléctricos de resistencia convencionales: utilizan menos energía que los calentadores de gas de eficiencia convencional, pero pueden ser entre 4 y 5 veces más caros de operar. Esta diferencia de costos es la principal motivación para utilizar bombas de calor como la tecnología de descarbonización para los sistemas de agua caliente.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57</a:t>
            </a:fld>
            <a:endParaRPr lang="en-US"/>
          </a:p>
        </p:txBody>
      </p:sp>
    </p:spTree>
    <p:extLst>
      <p:ext uri="{BB962C8B-B14F-4D97-AF65-F5344CB8AC3E}">
        <p14:creationId xmlns:p14="http://schemas.microsoft.com/office/powerpoint/2010/main" val="11527419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Sección 4: Ejemplos de diseño</a:t>
            </a:r>
            <a:endParaRPr lang="en-US" b="1" dirty="0"/>
          </a:p>
        </p:txBody>
      </p:sp>
    </p:spTree>
    <p:extLst>
      <p:ext uri="{BB962C8B-B14F-4D97-AF65-F5344CB8AC3E}">
        <p14:creationId xmlns:p14="http://schemas.microsoft.com/office/powerpoint/2010/main" val="4289627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primer ejemplo de diseño es un diseño de cocina de servicio rápido.</a:t>
            </a:r>
          </a:p>
          <a:p>
            <a:r>
              <a:rPr lang="es-ES" b="1" dirty="0"/>
              <a:t>La instalación utiliza 350 galones por día y requiere una recuperación de 54 </a:t>
            </a:r>
            <a:r>
              <a:rPr lang="es-ES" b="1" dirty="0" err="1"/>
              <a:t>gph</a:t>
            </a:r>
            <a:endParaRPr lang="es-ES" b="1" dirty="0"/>
          </a:p>
          <a:p>
            <a:r>
              <a:rPr lang="es-ES" b="1" dirty="0"/>
              <a:t>No tiene lavavajillas porque depende de la comida para llevar.</a:t>
            </a:r>
          </a:p>
          <a:p>
            <a:r>
              <a:rPr lang="es-ES" b="1" dirty="0"/>
              <a:t>y el calentador de agua instalado en la trastienda.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59</a:t>
            </a:fld>
            <a:endParaRPr lang="en-US"/>
          </a:p>
        </p:txBody>
      </p:sp>
    </p:spTree>
    <p:extLst>
      <p:ext uri="{BB962C8B-B14F-4D97-AF65-F5344CB8AC3E}">
        <p14:creationId xmlns:p14="http://schemas.microsoft.com/office/powerpoint/2010/main" val="41648251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difference in the design example for the quick service restaurant is the water heater because the fixtures and hot water consumption are left constant.</a:t>
            </a:r>
          </a:p>
          <a:p>
            <a:endParaRPr lang="en-US" dirty="0"/>
          </a:p>
          <a:p>
            <a:r>
              <a:rPr lang="en-US" dirty="0"/>
              <a:t>The first water heater is the standard gas fired water heater with 80% thermal efficiency. Its operating efficiency is 68%, which takes both tank idle losses and distribution losses into account. It is the most energy intensive option with almost 100,000 </a:t>
            </a:r>
            <a:r>
              <a:rPr lang="en-US" dirty="0" err="1"/>
              <a:t>kBtus</a:t>
            </a:r>
            <a:r>
              <a:rPr lang="en-US" dirty="0"/>
              <a:t> of energy per year.</a:t>
            </a:r>
          </a:p>
          <a:p>
            <a:endParaRPr lang="en-US" dirty="0"/>
          </a:p>
          <a:p>
            <a:r>
              <a:rPr lang="en-US" dirty="0"/>
              <a:t>The second water heater is a condensing water heater. It has an operating efficiency of 84% due to its condensing function, and uses around 80,000 </a:t>
            </a:r>
            <a:r>
              <a:rPr lang="en-US" dirty="0" err="1"/>
              <a:t>kBtus</a:t>
            </a:r>
            <a:r>
              <a:rPr lang="en-US" dirty="0"/>
              <a:t> of energy per year. This shows that there are substantial energy savings for quick service restaurants just from retrofitting the water heater to a condensing water heater.</a:t>
            </a:r>
          </a:p>
          <a:p>
            <a:endParaRPr lang="en-US" dirty="0"/>
          </a:p>
          <a:p>
            <a:r>
              <a:rPr lang="en-US" dirty="0"/>
              <a:t>The third water heater is a gas-fired heat pump with a standard backup tank-type water heater. It has an operating COP of 1.4. This system uses both gas and electricity. To calculate the annual source energy, the electricity use was converted from kWh to </a:t>
            </a:r>
            <a:r>
              <a:rPr lang="en-US" dirty="0" err="1"/>
              <a:t>kBtus</a:t>
            </a:r>
            <a:r>
              <a:rPr lang="en-US" dirty="0"/>
              <a:t>, and this example clocked in around 54,000 </a:t>
            </a:r>
            <a:r>
              <a:rPr lang="en-US" dirty="0" err="1"/>
              <a:t>kBtus</a:t>
            </a:r>
            <a:r>
              <a:rPr lang="en-US" dirty="0"/>
              <a:t> per year.</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única diferencia en el ejemplo de diseño para el restaurante de servicio rápido es el calentador de agua, ya que los accesorios y el consumo de agua caliente se mantienen constantes.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primer calentador de agua es el estándar de gas con eficiencia térmica del 80%. Su eficiencia operativa es del 68%, lo que tiene en cuenta las pérdidas en reposo del tanque y las pérdidas de distribución. Es la opción más intensiva en energía con casi 100,000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de energía por año.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segundo calentador de agua es un calentador de agua de condensación. Tiene una eficiencia operativa del 84% debido a su función de condensación y utiliza alrededor de 80,000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de energía por año. Esto muestra que hay ahorros sustanciales de energía para los restaurantes de servicio rápido solo al cambiar el calentador de agua a un calentador de agua de condensación.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tercer calentador de agua es una bomba de calor de gas con un calentador de agua estándar de respaldo tipo tanque. Tiene un COP operativo de 1.4. Este sistema utiliza gas y electricidad. Para calcular la energía fuente anual, el uso de electricidad se convirtió de kWh a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y este ejemplo registró alrededor de 54,000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por año.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60</a:t>
            </a:fld>
            <a:endParaRPr lang="en-US"/>
          </a:p>
        </p:txBody>
      </p:sp>
    </p:spTree>
    <p:extLst>
      <p:ext uri="{BB962C8B-B14F-4D97-AF65-F5344CB8AC3E}">
        <p14:creationId xmlns:p14="http://schemas.microsoft.com/office/powerpoint/2010/main" val="274200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rPr>
              <a:t>This presentation and the design guide can both be found at the California energy wise dot com website. This website also has other resources for foodservice and energy industry 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Esta presentación y la guía de diseño se pueden encontrar en el sitio web de California Energy </a:t>
            </a:r>
            <a:r>
              <a:rPr lang="es-ES" sz="1200" b="1" dirty="0" err="1">
                <a:solidFill>
                  <a:srgbClr val="000000"/>
                </a:solidFill>
                <a:effectLst/>
                <a:latin typeface="Calibri" panose="020F0502020204030204" pitchFamily="34" charset="0"/>
                <a:ea typeface="Calibri" panose="020F0502020204030204" pitchFamily="34" charset="0"/>
              </a:rPr>
              <a:t>Wise</a:t>
            </a:r>
            <a:r>
              <a:rPr lang="es-ES" sz="1200" b="1" dirty="0">
                <a:solidFill>
                  <a:srgbClr val="000000"/>
                </a:solidFill>
                <a:effectLst/>
                <a:latin typeface="Calibri" panose="020F0502020204030204" pitchFamily="34" charset="0"/>
                <a:ea typeface="Calibri" panose="020F0502020204030204" pitchFamily="34" charset="0"/>
              </a:rPr>
              <a:t> </a:t>
            </a:r>
            <a:r>
              <a:rPr lang="es-ES" sz="1200" b="1" dirty="0" err="1">
                <a:solidFill>
                  <a:srgbClr val="000000"/>
                </a:solidFill>
                <a:effectLst/>
                <a:latin typeface="Calibri" panose="020F0502020204030204" pitchFamily="34" charset="0"/>
                <a:ea typeface="Calibri" panose="020F0502020204030204" pitchFamily="34" charset="0"/>
              </a:rPr>
              <a:t>Dot</a:t>
            </a:r>
            <a:r>
              <a:rPr lang="es-ES" sz="1200" b="1" dirty="0">
                <a:solidFill>
                  <a:srgbClr val="000000"/>
                </a:solidFill>
                <a:effectLst/>
                <a:latin typeface="Calibri" panose="020F0502020204030204" pitchFamily="34" charset="0"/>
                <a:ea typeface="Calibri" panose="020F0502020204030204" pitchFamily="34" charset="0"/>
              </a:rPr>
              <a: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0000"/>
                </a:solidFill>
                <a:effectLst/>
                <a:latin typeface="Calibri" panose="020F0502020204030204" pitchFamily="34" charset="0"/>
                <a:ea typeface="Calibri" panose="020F0502020204030204" pitchFamily="34" charset="0"/>
              </a:rPr>
              <a:t> Este sitio web también tiene otros recursos para profesionales de la industria energética y de servicios alimentarios.</a:t>
            </a:r>
            <a:endParaRPr lang="en-US" sz="1200" b="1" dirty="0">
              <a:solidFill>
                <a:srgbClr val="000000"/>
              </a:solidFill>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760576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water heaters considered were an electric resistance water heater and a hybrid heat pump with electric backup heat. The electric resistance heater had the highest annual source energy of any water heater considered after correcting for grid transmission losses. The heat pump used just over a quarter of the energy used by the electric resistance heater.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siguientes calentadores de agua considerados fueron un calentador de agua de resistencia eléctrica y una bomba de calor híbrida con respaldo eléctrico.</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El calentador de resistencia eléctrica tuvo la mayor energía fuente anual de todos los calentadores de agua considerados después de corregir las pérdidas de transmisión de la red.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bomba de calor utilizó poco más de un cuarto de la energía utilizada por el calentador de resistencia eléctrica.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61</a:t>
            </a:fld>
            <a:endParaRPr lang="en-US"/>
          </a:p>
        </p:txBody>
      </p:sp>
    </p:spTree>
    <p:extLst>
      <p:ext uri="{BB962C8B-B14F-4D97-AF65-F5344CB8AC3E}">
        <p14:creationId xmlns:p14="http://schemas.microsoft.com/office/powerpoint/2010/main" val="1069711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last water heaters considered were electric heat pump split systems with electric resistance backups. The first is a heat pump with a low GWP refrigerant with a COP of 4.7 and the second is a heat pump with a CO2 refrigerant and a more efficient compressor with a COP of 5.5. The effective COPs are 3.7 and 4.5 which account for short-cycling and the use of electric resistance backup as well as system losses.</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These water heaters had the smallest annual source energy of any water hater considered in this design example</a:t>
            </a:r>
          </a:p>
          <a:p>
            <a:endParaRPr lang="en-US" sz="1800" b="0" i="0" u="none" strike="noStrike" dirty="0">
              <a:solidFill>
                <a:srgbClr val="000000"/>
              </a:solidFill>
              <a:effectLst/>
              <a:latin typeface="Calibri" panose="020F0502020204030204" pitchFamily="34"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últimos calentadores de agua considerados fueron sistemas divididos de bomba de calor eléctrica con respaldos de resistencia eléctrica. El primero es una bomba de calor con un refrigerante de bajo GWP con un COP de 4.7 y el segundo es una bomba de calor con un refrigerante de CO2 y un compresor más eficiente con un COP de 5.5. Los COP efectivos son 3.7 y 4.5, que tienen en cuenta el ciclo corto y el uso de respaldo de resistencia eléctrica, así como las pérdidas del sistema.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Estos calentadores de agua tuvieron la menor energía fuente anual de todos los calentadores de agua considerados en este ejemplo.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62</a:t>
            </a:fld>
            <a:endParaRPr lang="en-US"/>
          </a:p>
        </p:txBody>
      </p:sp>
    </p:spTree>
    <p:extLst>
      <p:ext uri="{BB962C8B-B14F-4D97-AF65-F5344CB8AC3E}">
        <p14:creationId xmlns:p14="http://schemas.microsoft.com/office/powerpoint/2010/main" val="2786442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Esta tabla considera el impacto en el costo de estos diferentes calentadores de agua.</a:t>
            </a:r>
          </a:p>
          <a:p>
            <a:r>
              <a:rPr lang="es-ES" b="1" dirty="0"/>
              <a:t>en los restaurantes de servicio rápido</a:t>
            </a:r>
          </a:p>
          <a:p>
            <a:r>
              <a:rPr lang="es-ES" b="1" dirty="0"/>
              <a:t>muestra el:</a:t>
            </a:r>
          </a:p>
          <a:p>
            <a:endParaRPr lang="es-ES" b="1" dirty="0"/>
          </a:p>
          <a:p>
            <a:r>
              <a:rPr lang="es-ES" b="1" dirty="0"/>
              <a:t>Costo de energía del primer año</a:t>
            </a:r>
          </a:p>
          <a:p>
            <a:endParaRPr lang="es-ES" b="1" dirty="0"/>
          </a:p>
          <a:p>
            <a:r>
              <a:rPr lang="es-ES" b="1" dirty="0"/>
              <a:t>Costo del agua del primer año</a:t>
            </a:r>
          </a:p>
          <a:p>
            <a:r>
              <a:rPr lang="es-ES" b="1" dirty="0"/>
              <a:t>Costo instalado</a:t>
            </a:r>
          </a:p>
          <a:p>
            <a:endParaRPr lang="es-ES" b="1" dirty="0"/>
          </a:p>
          <a:p>
            <a:r>
              <a:rPr lang="es-ES" b="1" dirty="0"/>
              <a:t>Costo de 1 año</a:t>
            </a:r>
          </a:p>
          <a:p>
            <a:r>
              <a:rPr lang="es-ES" b="1" dirty="0"/>
              <a:t>periodo de recuperación</a:t>
            </a:r>
          </a:p>
          <a:p>
            <a:r>
              <a:rPr lang="es-ES" b="1" dirty="0"/>
              <a:t>costo de 10 años</a:t>
            </a:r>
          </a:p>
          <a:p>
            <a:r>
              <a:rPr lang="es-ES" b="1" dirty="0"/>
              <a:t>aumento porcentual en el costo de 10 años</a:t>
            </a:r>
          </a:p>
          <a:p>
            <a:r>
              <a:rPr lang="es-ES" b="1" dirty="0"/>
              <a:t>de cada uno de estos calentadores de agua mostrados</a:t>
            </a:r>
          </a:p>
          <a:p>
            <a:endParaRPr lang="es-ES" b="1" dirty="0"/>
          </a:p>
          <a:p>
            <a:r>
              <a:rPr lang="es-ES" b="1" dirty="0"/>
              <a:t>Sorprendentemente, el calentador de agua de condensación a gas tuvo el costo más bajo en 10 años que cualquier otro calentador de agua considerado.</a:t>
            </a:r>
          </a:p>
          <a:p>
            <a:endParaRPr lang="es-ES" b="1" dirty="0"/>
          </a:p>
          <a:p>
            <a:r>
              <a:rPr lang="es-ES" b="1" dirty="0"/>
              <a:t>sin embargo, los sistemas divididos con bomba de calor eléctrica solo agregaron entre 15,4 y 22,8 al costo total además del calentador de agua contra incendios estándar a gas.</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63</a:t>
            </a:fld>
            <a:endParaRPr lang="en-US"/>
          </a:p>
        </p:txBody>
      </p:sp>
    </p:spTree>
    <p:extLst>
      <p:ext uri="{BB962C8B-B14F-4D97-AF65-F5344CB8AC3E}">
        <p14:creationId xmlns:p14="http://schemas.microsoft.com/office/powerpoint/2010/main" val="17272347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para este ejemplo de diseño de cocina de servicio </a:t>
            </a:r>
            <a:r>
              <a:rPr lang="es-ES" dirty="0" err="1"/>
              <a:t>completoTiene</a:t>
            </a:r>
            <a:r>
              <a:rPr lang="es-ES" dirty="0"/>
              <a:t> un PRSV en un lavadero </a:t>
            </a:r>
            <a:r>
              <a:rPr lang="es-ES" dirty="0" err="1"/>
              <a:t>exclusivo.Tiene</a:t>
            </a:r>
            <a:r>
              <a:rPr lang="es-ES" dirty="0"/>
              <a:t> lavavajillas tipo </a:t>
            </a:r>
            <a:r>
              <a:rPr lang="es-ES" dirty="0" err="1"/>
              <a:t>puertaBáscula</a:t>
            </a:r>
            <a:r>
              <a:rPr lang="es-ES" dirty="0"/>
              <a:t> de demanda de agua caliente con </a:t>
            </a:r>
            <a:r>
              <a:rPr lang="es-ES" dirty="0" err="1"/>
              <a:t>lavavajillasTiene</a:t>
            </a:r>
            <a:r>
              <a:rPr lang="es-ES" dirty="0"/>
              <a:t> un área de bar separada y múltiples lavabos para servicios públicos/</a:t>
            </a:r>
            <a:r>
              <a:rPr lang="es-ES" dirty="0" err="1"/>
              <a:t>comp.</a:t>
            </a:r>
            <a:endParaRPr lang="es-ES" dirty="0"/>
          </a:p>
          <a:p>
            <a:endParaRPr lang="es-ES" dirty="0"/>
          </a:p>
          <a:p>
            <a:endParaRPr lang="es-ES" b="1" dirty="0"/>
          </a:p>
          <a:p>
            <a:r>
              <a:rPr lang="es-ES" b="1" dirty="0"/>
              <a:t>Para este ejemplo de diseño de cocina de servicio completo</a:t>
            </a:r>
          </a:p>
          <a:p>
            <a:endParaRPr lang="es-ES" b="1" dirty="0"/>
          </a:p>
          <a:p>
            <a:r>
              <a:rPr lang="es-ES" b="1" dirty="0"/>
              <a:t>Tiene un PRSV en una sala de platos exclusiva</a:t>
            </a:r>
          </a:p>
          <a:p>
            <a:r>
              <a:rPr lang="es-ES" b="1" dirty="0"/>
              <a:t>Tiene lavavajillas tipo puerta</a:t>
            </a:r>
          </a:p>
          <a:p>
            <a:r>
              <a:rPr lang="es-ES" b="1" dirty="0"/>
              <a:t>Báscula de demanda de agua caliente con lavavajillas</a:t>
            </a:r>
          </a:p>
          <a:p>
            <a:r>
              <a:rPr lang="es-ES" b="1" dirty="0"/>
              <a:t>Tiene un área de bar separada y múltiples lavamanos y compartimentos.</a:t>
            </a:r>
          </a:p>
          <a:p>
            <a:endParaRPr lang="es-ES" b="1" dirty="0"/>
          </a:p>
          <a:p>
            <a:r>
              <a:rPr lang="es-ES" b="1" dirty="0"/>
              <a:t>En este ejemplo de diseño, consideraremos los impactos de accesorios más eficientes, así como los impactos de diferentes mecanismos de calentamiento de agua para el diseño.</a:t>
            </a:r>
          </a:p>
          <a:p>
            <a:endParaRPr lang="es-ES" b="1" dirty="0"/>
          </a:p>
          <a:p>
            <a:r>
              <a:rPr lang="es-ES" b="1" dirty="0"/>
              <a:t>Por último, se considerarán diferentes estrategias de distribución como</a:t>
            </a:r>
          </a:p>
          <a:p>
            <a:r>
              <a:rPr lang="es-ES" b="1" dirty="0"/>
              <a:t>recirculación continua y generación distribuida y ver los impactos de la energía en el costo energético general del sistema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64</a:t>
            </a:fld>
            <a:endParaRPr lang="en-US"/>
          </a:p>
        </p:txBody>
      </p:sp>
    </p:spTree>
    <p:extLst>
      <p:ext uri="{BB962C8B-B14F-4D97-AF65-F5344CB8AC3E}">
        <p14:creationId xmlns:p14="http://schemas.microsoft.com/office/powerpoint/2010/main" val="6831966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full service restaurant, the throughput was taken to be constant. This full service restaurant washes 250 racks of dishes per day.</a:t>
            </a:r>
          </a:p>
          <a:p>
            <a:endParaRPr lang="en-US" dirty="0"/>
          </a:p>
          <a:p>
            <a:r>
              <a:rPr lang="en-US" dirty="0"/>
              <a:t>For fixtures, the impact of the dishmachine and pre-rinse spray valve were considered. A standard efficiency high temperature dishmachine was compared to a heat recovery door-type dishmachine with cold feed only. A pre-rinse spray valve at 1.2 </a:t>
            </a:r>
            <a:r>
              <a:rPr lang="en-US" dirty="0" err="1"/>
              <a:t>gpm</a:t>
            </a:r>
            <a:r>
              <a:rPr lang="en-US" dirty="0"/>
              <a:t> was compared to a 0.7 </a:t>
            </a:r>
            <a:r>
              <a:rPr lang="en-US" dirty="0" err="1"/>
              <a:t>gpm</a:t>
            </a:r>
            <a:r>
              <a:rPr lang="en-US" dirty="0"/>
              <a:t> model.</a:t>
            </a:r>
          </a:p>
          <a:p>
            <a:endParaRPr lang="en-US" dirty="0"/>
          </a:p>
          <a:p>
            <a:r>
              <a:rPr lang="en-US" dirty="0"/>
              <a:t>For the distribution system, continuous recirculation was compared to a recirculation system controlled by an electric commutated motor in constant temperature mode. This was compared to a distributed generation system where the front of house bar was fed with an electric point of use water heater and the main recirculation loop was controlled with an ECM.</a:t>
            </a:r>
          </a:p>
          <a:p>
            <a:endParaRPr lang="en-US" dirty="0"/>
          </a:p>
          <a:p>
            <a:r>
              <a:rPr lang="en-US" dirty="0"/>
              <a:t>The impact of pipe insulation was considered.</a:t>
            </a:r>
          </a:p>
          <a:p>
            <a:endParaRPr lang="en-US" dirty="0"/>
          </a:p>
          <a:p>
            <a:r>
              <a:rPr lang="en-US" dirty="0"/>
              <a:t>Many water heaters were considered. A standard efficiency gas water heater, a </a:t>
            </a:r>
            <a:r>
              <a:rPr lang="en-US" dirty="0" err="1"/>
              <a:t>consdensing</a:t>
            </a:r>
            <a:r>
              <a:rPr lang="en-US" dirty="0"/>
              <a:t> water heater, an electric heat pump assist with a condensing water heater, a gas heat pump assist with a condensing water heater, a hybrid heat pump with electric resistance backup and a single pass heat pump with an electric swing tank were all considered in this design example.</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el restaurante de servicio completo, se consideró que el rendimiento era constante. Este restaurante de servicio completo lava 250 racks de platos al día.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los accesorios, se consideró el impacto del lavavajillas y la válvula de enjuague previo. Se comparó un lavavajillas de alta temperatura de eficiencia estándar con un lavavajillas de puerta con recuperación de calor con alimentación en frío solamente. Se comparó una válvula de enjuague previo a 1.2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con un modelo de 0.7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el sistema de distribución, se comparó la recirculación continua con un sistema de recirculación controlado por un motor conmutado eléctricamente en modo de temperatura constante. Esto se comparó con un sistema de generación distribuida donde la barra del frente de la casa se alimentaba con un calentador de agua eléctrico punto de uso y el bucle principal de recirculación se controlaba con un ECM.</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Se consideró el impacto del aislamiento de tuberías.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Se consideraron muchos calentadores de agua. Se consideraron un calentador de agua a gas de eficiencia estándar, un calentador de agua de condensación, una asistencia de bomba de calor eléctrica con un calentador de agua de condensación, una asistencia de bomba de calor a gas con un calentador de agua de condensación, una bomba de calor híbrida con respaldo de resistencia eléctrica y una bomba de calor de un solo paso con un tanque de respaldo eléctrico en este ejemplo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65</a:t>
            </a:fld>
            <a:endParaRPr lang="en-US"/>
          </a:p>
        </p:txBody>
      </p:sp>
    </p:spTree>
    <p:extLst>
      <p:ext uri="{BB962C8B-B14F-4D97-AF65-F5344CB8AC3E}">
        <p14:creationId xmlns:p14="http://schemas.microsoft.com/office/powerpoint/2010/main" val="21193785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La siguiente sección considerará el impacto del calentador de agua a gas en un restaurante de servicio completo.</a:t>
            </a:r>
            <a:endParaRPr lang="en-US" b="1"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66</a:t>
            </a:fld>
            <a:endParaRPr lang="en-US"/>
          </a:p>
        </p:txBody>
      </p:sp>
    </p:spTree>
    <p:extLst>
      <p:ext uri="{BB962C8B-B14F-4D97-AF65-F5344CB8AC3E}">
        <p14:creationId xmlns:p14="http://schemas.microsoft.com/office/powerpoint/2010/main" val="1437569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primer sistema funciona como de costumbre. </a:t>
            </a:r>
          </a:p>
          <a:p>
            <a:endParaRPr lang="es-ES" b="1" dirty="0"/>
          </a:p>
          <a:p>
            <a:r>
              <a:rPr lang="es-ES" b="1" dirty="0"/>
              <a:t>Usa Calentador de agua de almacenamiento con eficiencia térmica del 70 % fijado a 145 °F</a:t>
            </a:r>
          </a:p>
          <a:p>
            <a:r>
              <a:rPr lang="es-ES" b="1" dirty="0"/>
              <a:t>Bomba de recirculación continua, eficiencia estándar</a:t>
            </a:r>
          </a:p>
          <a:p>
            <a:endParaRPr lang="es-ES" b="1" dirty="0"/>
          </a:p>
          <a:p>
            <a:endParaRPr lang="es-ES" b="1" dirty="0"/>
          </a:p>
          <a:p>
            <a:r>
              <a:rPr lang="es-ES" b="1" dirty="0"/>
              <a:t>.Aislamiento de tuberías únicamente en tuberías de distribución rectas</a:t>
            </a:r>
          </a:p>
          <a:p>
            <a:endParaRPr lang="es-ES" b="1" dirty="0"/>
          </a:p>
          <a:p>
            <a:r>
              <a:rPr lang="es-ES" b="1" dirty="0"/>
              <a:t>Lavavajillas tipo puerta para alta temperatura ENERGY STAR</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67</a:t>
            </a:fld>
            <a:endParaRPr lang="en-US"/>
          </a:p>
        </p:txBody>
      </p:sp>
    </p:spTree>
    <p:extLst>
      <p:ext uri="{BB962C8B-B14F-4D97-AF65-F5344CB8AC3E}">
        <p14:creationId xmlns:p14="http://schemas.microsoft.com/office/powerpoint/2010/main" val="1661233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segundo Sistema 2 tiene muchas similitudes con los dispositivos del Sistema 1, pero tiene mejoras adicionales en los </a:t>
            </a:r>
            <a:r>
              <a:rPr lang="es-ES" b="1" dirty="0" err="1"/>
              <a:t>dispositivos.MMV</a:t>
            </a:r>
            <a:r>
              <a:rPr lang="es-ES" b="1" dirty="0"/>
              <a:t> digital </a:t>
            </a:r>
            <a:r>
              <a:rPr lang="es-ES" b="1" dirty="0" err="1"/>
              <a:t>agregadoPRSV</a:t>
            </a:r>
            <a:r>
              <a:rPr lang="es-ES" b="1" dirty="0"/>
              <a:t> de 0,8 </a:t>
            </a:r>
            <a:r>
              <a:rPr lang="es-ES" b="1" dirty="0" err="1"/>
              <a:t>GPMBomba</a:t>
            </a:r>
            <a:r>
              <a:rPr lang="es-ES" b="1" dirty="0"/>
              <a:t> </a:t>
            </a:r>
            <a:r>
              <a:rPr lang="es-ES" b="1" dirty="0" err="1"/>
              <a:t>ECMAislamiento</a:t>
            </a:r>
            <a:r>
              <a:rPr lang="es-ES" b="1" dirty="0"/>
              <a:t> de tubería </a:t>
            </a:r>
            <a:r>
              <a:rPr lang="es-ES" b="1" dirty="0" err="1"/>
              <a:t>agregadoSe</a:t>
            </a:r>
            <a:r>
              <a:rPr lang="es-ES" b="1" dirty="0"/>
              <a:t> redujo la temperatura del suministro de distribución a 142 °F.</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68</a:t>
            </a:fld>
            <a:endParaRPr lang="en-US"/>
          </a:p>
        </p:txBody>
      </p:sp>
    </p:spTree>
    <p:extLst>
      <p:ext uri="{BB962C8B-B14F-4D97-AF65-F5344CB8AC3E}">
        <p14:creationId xmlns:p14="http://schemas.microsoft.com/office/powerpoint/2010/main" val="3194362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1" dirty="0">
                <a:effectLst/>
                <a:latin typeface="Segoe UI" panose="020B0502040204020203" pitchFamily="34" charset="0"/>
              </a:rPr>
              <a:t>El sistema 3 es la incorporación del lavavajillas con recuperación de </a:t>
            </a:r>
            <a:r>
              <a:rPr lang="es-ES" sz="1800" b="1" dirty="0" err="1">
                <a:effectLst/>
                <a:latin typeface="Segoe UI" panose="020B0502040204020203" pitchFamily="34" charset="0"/>
              </a:rPr>
              <a:t>calor.Reduce</a:t>
            </a:r>
            <a:r>
              <a:rPr lang="es-ES" sz="1800" b="1" dirty="0">
                <a:effectLst/>
                <a:latin typeface="Segoe UI" panose="020B0502040204020203" pitchFamily="34" charset="0"/>
              </a:rPr>
              <a:t> la temperatura de funcionamiento a 122 °F </a:t>
            </a:r>
            <a:r>
              <a:rPr lang="es-ES" sz="1800" b="1" dirty="0" err="1">
                <a:effectLst/>
                <a:latin typeface="Segoe UI" panose="020B0502040204020203" pitchFamily="34" charset="0"/>
              </a:rPr>
              <a:t>yMejora</a:t>
            </a:r>
            <a:r>
              <a:rPr lang="es-ES" sz="1800" b="1" dirty="0">
                <a:effectLst/>
                <a:latin typeface="Segoe UI" panose="020B0502040204020203" pitchFamily="34" charset="0"/>
              </a:rPr>
              <a:t> la eficiencia del calentador de agua a 90 grados porque ayuda a proteger la estratificación del tanque.</a:t>
            </a:r>
            <a:endParaRPr lang="en-US" sz="1800" b="1"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r>
              <a:rPr lang="en-US" sz="1800" dirty="0">
                <a:effectLst/>
                <a:latin typeface="Segoe UI" panose="020B0502040204020203" pitchFamily="34" charset="0"/>
              </a:rPr>
              <a:t>Wish list is add table that shows recirc hot water load and load from draws for the 3 scenarios to show how they both are reduced with higher efficiency end use equipment, distribution system improvements and a high efficiency heater to help the concept sink in for the designer</a:t>
            </a:r>
          </a:p>
          <a:p>
            <a:endParaRPr lang="en-US" sz="1800" dirty="0">
              <a:effectLst/>
              <a:latin typeface="Segoe UI" panose="020B0502040204020203" pitchFamily="34" charset="0"/>
            </a:endParaRPr>
          </a:p>
          <a:p>
            <a:r>
              <a:rPr lang="en-US" sz="1800" dirty="0">
                <a:effectLst/>
                <a:latin typeface="Segoe UI" panose="020B0502040204020203" pitchFamily="34" charset="0"/>
              </a:rPr>
              <a:t>Add audio describing why we were able to drop distribution supply temperature to 122F, show picture of condensing water heater and in audio mention that with the addition of supply temp reduction and mixing valve, stratification is improved thus the operating efficiency is maintained at a higher level at 90%.</a:t>
            </a:r>
          </a:p>
          <a:p>
            <a:endParaRPr lang="en-US" sz="1800" b="1" dirty="0">
              <a:effectLst/>
              <a:latin typeface="Segoe UI" panose="020B0502040204020203" pitchFamily="34" charset="0"/>
            </a:endParaRPr>
          </a:p>
          <a:p>
            <a:pPr marL="0" marR="0">
              <a:lnSpc>
                <a:spcPct val="107000"/>
              </a:lnSpc>
              <a:spcBef>
                <a:spcPts val="0"/>
              </a:spcBef>
              <a:spcAft>
                <a:spcPts val="800"/>
              </a:spcAft>
            </a:pPr>
            <a:r>
              <a:rPr lang="es-419" sz="1800" b="0" kern="100" dirty="0">
                <a:effectLst/>
                <a:latin typeface="Calibri" panose="020F0502020204030204" pitchFamily="34" charset="0"/>
                <a:ea typeface="Calibri" panose="020F0502020204030204" pitchFamily="34" charset="0"/>
                <a:cs typeface="Times New Roman" panose="02020603050405020304" pitchFamily="18" charset="0"/>
              </a:rPr>
              <a:t>Lista de deseos es agregar una tabla que muestre la carga de agua caliente recirculada y la carga de extracciones para los 3 escenarios para mostrar cómo ambas se reducen con equipos de uso final de mayor eficiencia, mejoras en el sistema de distribución y un calentador de alta eficiencia para ayudar al diseñador a visualizarlo.</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0" kern="100" dirty="0">
                <a:effectLst/>
                <a:latin typeface="Calibri" panose="020F0502020204030204" pitchFamily="34" charset="0"/>
                <a:ea typeface="Calibri" panose="020F0502020204030204" pitchFamily="34" charset="0"/>
                <a:cs typeface="Times New Roman" panose="02020603050405020304" pitchFamily="18" charset="0"/>
              </a:rPr>
              <a:t>Agrega audio describiendo por qué pudimos reducir la temperatura de suministro de distribución a 122°F, mostrar una imagen del calentador de agua de condensación y mencionar en el audio que con la adición de la reducción de la temperatura de suministro y la válvula mezcladora, se mejora la estratificación, por lo que la eficiencia operativa se mantiene en un nivel más alto al 90%.</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69</a:t>
            </a:fld>
            <a:endParaRPr lang="en-US"/>
          </a:p>
        </p:txBody>
      </p:sp>
    </p:spTree>
    <p:extLst>
      <p:ext uri="{BB962C8B-B14F-4D97-AF65-F5344CB8AC3E}">
        <p14:creationId xmlns:p14="http://schemas.microsoft.com/office/powerpoint/2010/main" val="28097107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El sistema 4+5 utiliza la combinación más eficiente de accesorios con un sistema de agua caliente sanitaria a gas con asistente de bomba de calor eléctrica.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70</a:t>
            </a:fld>
            <a:endParaRPr lang="en-US"/>
          </a:p>
        </p:txBody>
      </p:sp>
    </p:spTree>
    <p:extLst>
      <p:ext uri="{BB962C8B-B14F-4D97-AF65-F5344CB8AC3E}">
        <p14:creationId xmlns:p14="http://schemas.microsoft.com/office/powerpoint/2010/main" val="242932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Energy Wise website includes directions for energy surveys to help foodservice operators understand their energy use,</a:t>
            </a:r>
          </a:p>
          <a:p>
            <a:endParaRPr lang="en-US" dirty="0"/>
          </a:p>
          <a:p>
            <a:r>
              <a:rPr lang="en-US" dirty="0"/>
              <a:t>Design guides to help facility designers design more energy efficient kitchens,</a:t>
            </a:r>
          </a:p>
          <a:p>
            <a:endParaRPr lang="en-US" dirty="0"/>
          </a:p>
          <a:p>
            <a:r>
              <a:rPr lang="en-US" dirty="0"/>
              <a:t>Links to upcoming in-person and virtual seminars as well as recordings from previous seminars which contain tips on best operating and design practices as well as results from lab and field studies,</a:t>
            </a:r>
          </a:p>
          <a:p>
            <a:endParaRPr lang="en-US" dirty="0"/>
          </a:p>
          <a:p>
            <a:r>
              <a:rPr lang="en-US" dirty="0"/>
              <a:t>Instructions on how to participate in Frontier Energy’s try before you buy program, which allows foodservice operators to test-drive new cooking equipment,</a:t>
            </a:r>
          </a:p>
          <a:p>
            <a:endParaRPr lang="en-US" dirty="0"/>
          </a:p>
          <a:p>
            <a:r>
              <a:rPr lang="en-US" dirty="0"/>
              <a:t>Calculators to help compare the energy and cost impacts of different pieces of kitchen  equipment,</a:t>
            </a:r>
          </a:p>
          <a:p>
            <a:endParaRPr lang="en-US" dirty="0"/>
          </a:p>
          <a:p>
            <a:r>
              <a:rPr lang="en-US" dirty="0"/>
              <a:t>And information about how to access rebates for foodservice equipment.</a:t>
            </a:r>
          </a:p>
          <a:p>
            <a:endParaRPr lang="en-US" dirty="0"/>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El sitio web de California Energy </a:t>
            </a:r>
            <a:r>
              <a:rPr lang="es-419" sz="1200" b="1" kern="100" dirty="0" err="1">
                <a:effectLst/>
                <a:latin typeface="Calibri" panose="020F0502020204030204" pitchFamily="34" charset="0"/>
                <a:ea typeface="Calibri" panose="020F0502020204030204" pitchFamily="34" charset="0"/>
                <a:cs typeface="Times New Roman" panose="02020603050405020304" pitchFamily="18" charset="0"/>
              </a:rPr>
              <a:t>Wise</a:t>
            </a: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incluye instrucciones para encuestas que ayudan a los operadores de servicios de alimentos a comprender su consumo de energía,</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Guías de diseño para ayudar a los diseñadores de instalaciones a crear cocinas más eficientes en energía,</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Enlaces a seminarios, presenciales virtuales con grabaciones de seminarios anteriores que contienen consejos sobre las mejores prácticas operativas y de diseño, y resultados de estudios de laboratorio y campo,</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Instrucciones sobre cómo participar en el programa de “prueba antes de comprar” de </a:t>
            </a:r>
            <a:r>
              <a:rPr lang="es-419" sz="1200" b="1"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Energy, que permite a los operadores de servicios de alimentos probar nuevos equipos de cocina,</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Calculadoras para ayudar a comparar el impacto en la energía y los costos de diferentes equipos de cocina,</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b="1" kern="100" dirty="0">
                <a:effectLst/>
                <a:latin typeface="Calibri" panose="020F0502020204030204" pitchFamily="34" charset="0"/>
                <a:ea typeface="Calibri" panose="020F0502020204030204" pitchFamily="34" charset="0"/>
                <a:cs typeface="Times New Roman" panose="02020603050405020304" pitchFamily="18" charset="0"/>
              </a:rPr>
              <a:t>Y información sobre cómo acceder a reembolsos para equipos de servicios de alimentos.</a:t>
            </a:r>
            <a:endParaRPr lang="en-US" sz="12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a:t>
            </a:fld>
            <a:endParaRPr lang="en-US"/>
          </a:p>
        </p:txBody>
      </p:sp>
    </p:spTree>
    <p:extLst>
      <p:ext uri="{BB962C8B-B14F-4D97-AF65-F5344CB8AC3E}">
        <p14:creationId xmlns:p14="http://schemas.microsoft.com/office/powerpoint/2010/main" val="3401130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0" dirty="0"/>
              <a:t>Los primeros tres sistemas utilizan diferentes combinaciones de accesorios y, por lo tanto, tienen diferentes usos del agua.</a:t>
            </a:r>
          </a:p>
          <a:p>
            <a:endParaRPr lang="es-ES" b="1" i="0" dirty="0"/>
          </a:p>
          <a:p>
            <a:r>
              <a:rPr lang="es-ES" b="1" i="0" dirty="0"/>
              <a:t>En el primer sistema, se utilizó el lavavajillas menos eficiente y la válvula rociadora de </a:t>
            </a:r>
            <a:r>
              <a:rPr lang="es-ES" b="1" i="0" dirty="0" err="1"/>
              <a:t>preenjuague</a:t>
            </a:r>
            <a:r>
              <a:rPr lang="es-ES" b="1" i="0" dirty="0"/>
              <a:t> menos eficiente, lo que generó la mayor cantidad de uso total de agua caliente con 847 </a:t>
            </a:r>
            <a:r>
              <a:rPr lang="es-ES" b="1" i="0" dirty="0" err="1"/>
              <a:t>gpd</a:t>
            </a:r>
            <a:r>
              <a:rPr lang="es-ES" b="1" i="0" dirty="0"/>
              <a:t>.’</a:t>
            </a:r>
          </a:p>
          <a:p>
            <a:endParaRPr lang="es-ES" b="1" i="0" dirty="0"/>
          </a:p>
          <a:p>
            <a:r>
              <a:rPr lang="es-ES" b="1" i="0" dirty="0"/>
              <a:t>El segundo sistema utiliza PRSV actualizado, que redujo el uso de agua de 108 </a:t>
            </a:r>
            <a:r>
              <a:rPr lang="es-ES" b="1" i="0" dirty="0" err="1"/>
              <a:t>gpd</a:t>
            </a:r>
            <a:r>
              <a:rPr lang="es-ES" b="1" i="0" dirty="0"/>
              <a:t> a 72 </a:t>
            </a:r>
            <a:r>
              <a:rPr lang="es-ES" b="1" i="0" dirty="0" err="1"/>
              <a:t>gpd</a:t>
            </a:r>
            <a:r>
              <a:rPr lang="es-ES" b="1" i="0" dirty="0"/>
              <a:t>.</a:t>
            </a:r>
          </a:p>
          <a:p>
            <a:endParaRPr lang="es-ES" b="1" i="0" dirty="0"/>
          </a:p>
          <a:p>
            <a:r>
              <a:rPr lang="es-ES" b="1" i="0" dirty="0"/>
              <a:t>El tercer sistema utilizó un lavaplatos de alta eficiencia con recuperación de calor, lo que redujo el uso de agua del lavavajillas de 339 </a:t>
            </a:r>
            <a:r>
              <a:rPr lang="es-ES" b="1" i="0" dirty="0" err="1"/>
              <a:t>gpd</a:t>
            </a:r>
            <a:r>
              <a:rPr lang="es-ES" b="1" i="0" dirty="0"/>
              <a:t> a 176 </a:t>
            </a:r>
            <a:r>
              <a:rPr lang="es-ES" b="1" i="0" dirty="0" err="1"/>
              <a:t>gpd</a:t>
            </a:r>
            <a:r>
              <a:rPr lang="es-ES" b="1" i="0" dirty="0"/>
              <a:t> y el uso total de agua caliente de 811 </a:t>
            </a:r>
            <a:r>
              <a:rPr lang="es-ES" b="1" i="0" dirty="0" err="1"/>
              <a:t>gpd</a:t>
            </a:r>
            <a:r>
              <a:rPr lang="es-ES" b="1" i="0" dirty="0"/>
              <a:t> a 472 </a:t>
            </a:r>
            <a:r>
              <a:rPr lang="es-ES" b="1" i="0" dirty="0" err="1"/>
              <a:t>gpd</a:t>
            </a:r>
            <a:r>
              <a:rPr lang="es-ES" b="1" i="0" dirty="0"/>
              <a:t> y el</a:t>
            </a:r>
          </a:p>
          <a:p>
            <a:endParaRPr lang="es-ES" b="1" i="0" dirty="0"/>
          </a:p>
          <a:p>
            <a:r>
              <a:rPr lang="es-ES" b="1" i="0" dirty="0"/>
              <a:t>Los sistemas número 3, 4, 5 usan lo mismo y por lo tanto tienen el mismo consumo de agua caliente por día</a:t>
            </a:r>
            <a:endParaRPr lang="en-US" b="1" i="0" dirty="0"/>
          </a:p>
        </p:txBody>
      </p:sp>
      <p:sp>
        <p:nvSpPr>
          <p:cNvPr id="4" name="Slide Number Placeholder 3"/>
          <p:cNvSpPr>
            <a:spLocks noGrp="1"/>
          </p:cNvSpPr>
          <p:nvPr>
            <p:ph type="sldNum" sz="quarter" idx="5"/>
          </p:nvPr>
        </p:nvSpPr>
        <p:spPr/>
        <p:txBody>
          <a:bodyPr/>
          <a:lstStyle/>
          <a:p>
            <a:fld id="{458B84F3-E672-4E2A-8AE1-9E6483B30236}" type="slidenum">
              <a:rPr lang="en-US" smtClean="0"/>
              <a:t>71</a:t>
            </a:fld>
            <a:endParaRPr lang="en-US"/>
          </a:p>
        </p:txBody>
      </p:sp>
    </p:spTree>
    <p:extLst>
      <p:ext uri="{BB962C8B-B14F-4D97-AF65-F5344CB8AC3E}">
        <p14:creationId xmlns:p14="http://schemas.microsoft.com/office/powerpoint/2010/main" val="1022852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energy usage of the full service restaurant hot water systems.</a:t>
            </a:r>
          </a:p>
          <a:p>
            <a:endParaRPr lang="en-US" dirty="0"/>
          </a:p>
          <a:p>
            <a:r>
              <a:rPr lang="en-US" dirty="0"/>
              <a:t>The recirculation pipe heat loss was lowest in the third, fourth and fifth systems because they had the best controlled recirculation system and the lowest distribution system operating temperature.</a:t>
            </a:r>
          </a:p>
          <a:p>
            <a:endParaRPr lang="en-US" dirty="0"/>
          </a:p>
          <a:p>
            <a:r>
              <a:rPr lang="en-US" dirty="0"/>
              <a:t>The third through fifth systems also had the lowest hot water load because they used the heat recovery dishmachine. The heat recovery dishmachine was responsible for significant energy savings both at the water heater and on the distribution system.</a:t>
            </a:r>
          </a:p>
          <a:p>
            <a:endParaRPr lang="en-US" dirty="0"/>
          </a:p>
          <a:p>
            <a:r>
              <a:rPr lang="en-US" dirty="0"/>
              <a:t>The heat pump systems had the lowest gas usage between only three and five </a:t>
            </a:r>
            <a:r>
              <a:rPr lang="en-US" dirty="0" err="1"/>
              <a:t>therms</a:t>
            </a:r>
            <a:r>
              <a:rPr lang="en-US" dirty="0"/>
              <a:t> per day.</a:t>
            </a:r>
          </a:p>
          <a:p>
            <a:endParaRPr lang="en-US" dirty="0"/>
          </a:p>
          <a:p>
            <a:r>
              <a:rPr lang="en-US" dirty="0"/>
              <a:t>The total electricity use row includes the electricity use at the dishmachine. The electricity use of the standard dishmachine was almost the same as the electricity use at the heat recovery dishmachine.</a:t>
            </a:r>
          </a:p>
          <a:p>
            <a:endParaRPr lang="en-US" dirty="0"/>
          </a:p>
          <a:p>
            <a:r>
              <a:rPr lang="en-US" dirty="0"/>
              <a:t>The fourth system had the lowest annual source energy.</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compara el consumo de energía de los sistemas de agua caliente del restaurante de servicio completo.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pérdida de calor de la tubería de recirculación fue menor en el tercer, cuarto y quinto sistemas porque tenían el sistema de recirculación mejor controlado y la temperatura de operación del sistema de distribución más baja.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sistemas del tercero al quinto también tenían la carga de agua caliente más baja porque utilizaban la máquina lavaplatos con recuperación de calor. La máquina lavaplatos con recuperación de calor fue responsable de ahorros significativos de energía tanto en el calentador de agua como en el sistema de distribución.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sistemas de bomba de calor tuvieron el menor uso de gas, entre solo tres y cinco termias por día.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La fila de uso total de electricidad incluye el uso de electricidad en el lavaplatos. El uso de electricidad en el lavaplatos estándar fue casi el mismo que el uso de electricidad en el lavaplatos con recuperación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cuarto sistema tuvo la menor energía fuente anual.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72</a:t>
            </a:fld>
            <a:endParaRPr lang="en-US"/>
          </a:p>
        </p:txBody>
      </p:sp>
    </p:spTree>
    <p:extLst>
      <p:ext uri="{BB962C8B-B14F-4D97-AF65-F5344CB8AC3E}">
        <p14:creationId xmlns:p14="http://schemas.microsoft.com/office/powerpoint/2010/main" val="9085121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operating costs, installation costs and total system lifetime costs of the five systems compared here.</a:t>
            </a:r>
          </a:p>
          <a:p>
            <a:endParaRPr lang="en-US" dirty="0"/>
          </a:p>
          <a:p>
            <a:r>
              <a:rPr lang="en-US" dirty="0"/>
              <a:t>The conventional system had the lowest total installed cost but the highest operating costs. This meant that each of the other systems had a positive simple payback time.</a:t>
            </a:r>
          </a:p>
          <a:p>
            <a:endParaRPr lang="en-US" dirty="0"/>
          </a:p>
          <a:p>
            <a:r>
              <a:rPr lang="en-US" dirty="0"/>
              <a:t>The most cost effective system was system #3 with the addition of the heat recovery dishmachine. However, system #4 relied much more on electric energy and only used about $8000 more than system #3. This shows that it is economically feasible to decarbonize similarly sized full service restaurants. Additionally, if electric rates stop increasing faster than gas rates, the ten year total costs of these systems could be different, leading to a faster payback and more attractive total system cost for the decarbonized system.</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compara los costos operativos, costos de instalación y costos totales durante toda la vida útil de los cinco sistemas aquí comparados.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sistema convencional tuvo el costo total de instalación más bajo pero los costos operativos más altos. Esto significó que cada uno de los otros sistemas tenía un tiempo de recuperación simple positivo.</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sistema más rentable fue el sistema #3 con la adición de la máquina lavaplatos con recuperación de calor.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Sin embargo, el sistema #4 dependía mucho más de la energía eléctrica y solo utilizaba alrededor de $8000 más que el sistema #3.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Esto muestra que es económicamente viable descarbonizar restaurantes de servicio completo de tamaño similar.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Además, si las tarifas eléctricas dejan de aumentar más rápido que las tarifas de gas, los costos totales de diez años de estos sistemas podrían ser diferentes, lo que llevaría a una recuperación más rápida y un costo total del sistema más atractivo para el sistema descarbonizado.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73</a:t>
            </a:fld>
            <a:endParaRPr lang="en-US"/>
          </a:p>
        </p:txBody>
      </p:sp>
    </p:spTree>
    <p:extLst>
      <p:ext uri="{BB962C8B-B14F-4D97-AF65-F5344CB8AC3E}">
        <p14:creationId xmlns:p14="http://schemas.microsoft.com/office/powerpoint/2010/main" val="18061622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ejemplos de calentadores de agua eléctricos en el restaurante de servicio completo</a:t>
            </a:r>
            <a:endParaRPr lang="en-US" b="1" dirty="0"/>
          </a:p>
        </p:txBody>
      </p:sp>
      <p:sp>
        <p:nvSpPr>
          <p:cNvPr id="4" name="Marcador de número de diapositiva 3"/>
          <p:cNvSpPr>
            <a:spLocks noGrp="1"/>
          </p:cNvSpPr>
          <p:nvPr>
            <p:ph type="sldNum" sz="quarter" idx="5"/>
          </p:nvPr>
        </p:nvSpPr>
        <p:spPr/>
        <p:txBody>
          <a:bodyPr/>
          <a:lstStyle/>
          <a:p>
            <a:fld id="{458B84F3-E672-4E2A-8AE1-9E6483B30236}" type="slidenum">
              <a:rPr lang="en-US" smtClean="0"/>
              <a:t>74</a:t>
            </a:fld>
            <a:endParaRPr lang="en-US"/>
          </a:p>
        </p:txBody>
      </p:sp>
    </p:spTree>
    <p:extLst>
      <p:ext uri="{BB962C8B-B14F-4D97-AF65-F5344CB8AC3E}">
        <p14:creationId xmlns:p14="http://schemas.microsoft.com/office/powerpoint/2010/main" val="31080942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set of design examples, the most efficient fixtures and distribution system were used, and only the water heater was changed. </a:t>
            </a:r>
          </a:p>
          <a:p>
            <a:endParaRPr lang="en-US" dirty="0"/>
          </a:p>
          <a:p>
            <a:r>
              <a:rPr lang="en-US" dirty="0"/>
              <a:t>Each of the systems had a heat recovery dishmachine, a low flow pre-rinse spray valve, and a distribution system controlled by an ECM in constant temperature mode operating at 122 degrees Fahrenheit.</a:t>
            </a:r>
          </a:p>
          <a:p>
            <a:endParaRPr lang="en-US" dirty="0"/>
          </a:p>
          <a:p>
            <a:r>
              <a:rPr lang="en-US" dirty="0"/>
              <a:t>The first water heater considered was a packaged hybrid heat pump and electric resistance water heater. To meet the load, three 120 gallon units are needed in parallel. This design example used the health department sizing guidelines. An effective COP of 2.5 was used.</a:t>
            </a:r>
          </a:p>
          <a:p>
            <a:endParaRPr lang="en-US" dirty="0"/>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Para el próximo conjunto de ejemplos, se utilizaron los accesorios y el sistema de distribución más eficientes, y solo se cambió el calentador de agua.</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Cada uno de los sistemas tenía una máquina lavaplatos con recuperación de calor, una válvula de prelavado de bajo flujo y un sistema de distribución controlado por un ECM en modo de temperatura constante operando a 122 grados Fahrenheit.</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i="0" kern="100" dirty="0">
                <a:effectLst/>
                <a:latin typeface="Calibri" panose="020F0502020204030204" pitchFamily="34" charset="0"/>
                <a:ea typeface="Calibri" panose="020F0502020204030204" pitchFamily="34" charset="0"/>
                <a:cs typeface="Times New Roman" panose="02020603050405020304" pitchFamily="18" charset="0"/>
              </a:rPr>
              <a:t>El primer calentador de agua considerado fue un calentador de agua híbrido empaquetado con bomba de calor y resistencia eléctrica. Para satisfacer la carga, se necesitan tres unidades de 120 galones en paralelo. Este ejemplo de diseño utilizó las pautas de dimensionamiento del departamento de salud. Se utilizó un COP efectivo de 2.5. </a:t>
            </a:r>
            <a:endParaRPr lang="en-US" sz="1800" b="1" i="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75</a:t>
            </a:fld>
            <a:endParaRPr lang="en-US"/>
          </a:p>
        </p:txBody>
      </p:sp>
    </p:spTree>
    <p:extLst>
      <p:ext uri="{BB962C8B-B14F-4D97-AF65-F5344CB8AC3E}">
        <p14:creationId xmlns:p14="http://schemas.microsoft.com/office/powerpoint/2010/main" val="1254605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efficient water heater used in this design example was a single pass heat pump with an electric swing tank. The conventional health department sizing was compared against an engineered sizing.</a:t>
            </a:r>
          </a:p>
          <a:p>
            <a:endParaRPr lang="en-US" dirty="0"/>
          </a:p>
          <a:p>
            <a:r>
              <a:rPr lang="en-US" dirty="0"/>
              <a:t>The conventional health department sizing used a swing tank design with four small split single pass heat pumps placed in the exterior and connected to two 119-gallon storage tanks and a 30 kW 112-gallon electric resistance water heater. The heat pumps were modeled to meet all the hot water draw loads and 50% of the recirculation reheat load.</a:t>
            </a:r>
          </a:p>
          <a:p>
            <a:endParaRPr lang="en-US" dirty="0"/>
          </a:p>
          <a:p>
            <a:r>
              <a:rPr lang="en-US" dirty="0"/>
              <a:t>The engineered sizing used a design based on the hot water output of the heat pumps. It used six small split heat pumps connected to two storage tanks and a much smaller 3.4 kW electric resistance water heater. </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eficiente utilizado en este ejemplo de diseño fue una bomba de calor de paso único con un tanque eléctrico adicional. El dimensionamiento convencional del departamento de salud se comparó con un dimensionamiento ingenieril.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dimensionamiento convencional del departamento de salud utilizó un diseño con un tanque adicional y cuatro pequeñas bombas de calor divididas de paso único colocadas en el exterior, conectadas a dos tanques de almacenamiento de 119 galones y un calentador de agua eléctrico de resistencia de 30 kW y 112 galones. Se modeló para satisfacer todas las cargas de extracción de agua caliente y el 50% de la carga de recalentamiento de recirculación.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dimensionamiento ingenieril utilizó un diseño basado en la producción de agua caliente de las bombas de calor. Se utilizaron seis bombas de calor divididas pequeñas conectadas a dos tanques de almacenamiento y un calentador de agua eléctrico de resistencia mucho más pequeño de 3.4 kW.</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76</a:t>
            </a:fld>
            <a:endParaRPr lang="en-US"/>
          </a:p>
        </p:txBody>
      </p:sp>
    </p:spTree>
    <p:extLst>
      <p:ext uri="{BB962C8B-B14F-4D97-AF65-F5344CB8AC3E}">
        <p14:creationId xmlns:p14="http://schemas.microsoft.com/office/powerpoint/2010/main" val="18519200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operating and installed costs of the heat pump water heater systems.</a:t>
            </a:r>
          </a:p>
          <a:p>
            <a:endParaRPr lang="en-US" dirty="0"/>
          </a:p>
          <a:p>
            <a:r>
              <a:rPr lang="en-US" dirty="0"/>
              <a:t>The payback periods are compared to the conventional gas fired water heater. These payback periods are somewhat higher than the payback periods for the gas-fed systems, making them less attractive in general. The lowest payback time for the gas systems was 1.1 years and the lowest 10 year total cost was $315,000.</a:t>
            </a:r>
          </a:p>
          <a:p>
            <a:endParaRPr lang="en-US" dirty="0"/>
          </a:p>
          <a:p>
            <a:r>
              <a:rPr lang="en-US" dirty="0"/>
              <a:t>This table shows that the single pass heat pump with the plumbing engineer sizing and the hybrid heat pump and electric resistance systems are both reasonably economically viable, but electricity costs would need to come down before they would be competitive with the lowest gas system.</a:t>
            </a:r>
          </a:p>
          <a:p>
            <a:endParaRPr lang="en-US" b="1" dirty="0"/>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compara los costos de operación e instalación de los sistemas de calentadores de agua con bomba de calor.</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períodos de amortización se comparan con el calentador de agua a gas convencional. Estos períodos de recuperación son algo más altos que los períodos de recuperación para los sistemas alimentados por gas, lo que los hace menos atractivos en general. El período de recuperación más bajo para los sistemas de gas fue de 1.1 años y el costo total más bajo a 10 años fue de $315,000.</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muestra que tanto la bomba de calor de paso único con el dimensionamiento del ingeniero de fontanería como los sistemas híbridos de bomba de calor y resistencia eléctrica son económicamente viables, pero los costos de electricidad tendrían que bajar antes de ser competitivos con el sistema de gas más económico.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77</a:t>
            </a:fld>
            <a:endParaRPr lang="en-US"/>
          </a:p>
        </p:txBody>
      </p:sp>
    </p:spTree>
    <p:extLst>
      <p:ext uri="{BB962C8B-B14F-4D97-AF65-F5344CB8AC3E}">
        <p14:creationId xmlns:p14="http://schemas.microsoft.com/office/powerpoint/2010/main" val="12936291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Our final design example considers the impact of distributed generation on the cost of each system. It ultimately uses a small controlled recirculation loop and remotes out many of the hot water loads with small point of use electric resistance heaters. This design reduces recirculation losses and can help to preserve the operating COP of the water heater.</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Nuestro último ejemplo considera el impacto de la generación distribuida en el costo de cada sistema. Utiliza en última instancia un pequeño bucle de recirculación controlado y desconecta muchas de las cargas de agua caliente con pequeños calentadores de resistencia eléctrica en puntos de uso. Este diseño reduce las pérdidas de recirculación y puede ayudar a preservar el COP operativo del calentador de agua.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pPr marL="0" marR="0" lvl="0" indent="0" algn="r" defTabSz="1053055" rtl="0" eaLnBrk="1" fontAlgn="auto" latinLnBrk="0" hangingPunct="1">
              <a:lnSpc>
                <a:spcPct val="100000"/>
              </a:lnSpc>
              <a:spcBef>
                <a:spcPts val="0"/>
              </a:spcBef>
              <a:spcAft>
                <a:spcPts val="0"/>
              </a:spcAft>
              <a:buClrTx/>
              <a:buSzTx/>
              <a:buFontTx/>
              <a:buNone/>
              <a:tabLst/>
              <a:defRPr/>
            </a:pPr>
            <a:fld id="{9BC689A1-BFAC-4A4B-84E5-833ADE7CA9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53055"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5789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a fully distributed generation with an electric heat pump water heater to the lowest cost gas-fired system from the first full service restaurant design example.</a:t>
            </a:r>
          </a:p>
          <a:p>
            <a:endParaRPr lang="en-US" dirty="0"/>
          </a:p>
          <a:p>
            <a:r>
              <a:rPr lang="en-US" dirty="0"/>
              <a:t>The heat pump water heater example uses two 5.5 cop electric heat pumps, a 119-gallon storage tank, a backup electric resistance water heater at 18 kW and ten point of use heaters at the lavatory sinks and the bar. The heat pump has a recirculation loop controlled with a demand recirculation controller and has an operating COP of 4.3, and uses an annual source energy of 583,000 </a:t>
            </a:r>
            <a:r>
              <a:rPr lang="en-US" dirty="0" err="1"/>
              <a:t>kBtu</a:t>
            </a:r>
            <a:r>
              <a:rPr lang="en-US" dirty="0"/>
              <a:t>.</a:t>
            </a:r>
          </a:p>
          <a:p>
            <a:endParaRPr lang="en-US" dirty="0"/>
          </a:p>
          <a:p>
            <a:r>
              <a:rPr lang="en-US" dirty="0"/>
              <a:t>Overall, the heat pump system is fairly competitive with the high efficiency gas system, only using about $600 more in utility costs per year. Even with the increased cost of the equipment, this shows that with clever system engineering and proper sizing, heat pump water heaters are a viable technology for the commercial foodservice industry.</a:t>
            </a:r>
          </a:p>
          <a:p>
            <a:endParaRPr lang="en-US"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compara un sistema de generación completamente distribuido con un calentador de agua eléctrico de bomba de calor con el sistema de gas de menor costo del primer ejemplo de diseño de restaurante.</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El ejemplo de calentador de agua de bomba de calor utiliza dos bombas de calor eléctricas con un COP de 5.5, un tanque de almacenamiento de 119 galones, un calentador de resistencia eléctrica de respaldo de 18 kW y diez calentadores de punto de uso en los lavabos y la barra. La bomba de calor tiene un bucle de recirculación controlado con un controlador de recirculación por demanda y tiene un COP operativo de 4.3, y utiliza una fuente de energía anual de 583,000 </a:t>
            </a:r>
            <a:r>
              <a:rPr lang="es-419" sz="1800" b="1"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En general, el sistema de bomba de calor es bastante competitivo con el sistema de gas de alta eficiencia, utilizando solo alrededor de $600 más en costos de servicios públicos por año. Incluso con el mayor costo del equipo, esto muestra que, con una ingeniería de sistema inteligente y un dimensionamiento adecuado, los calentadores de agua de bomba de calor son una tecnología viable para la industria de servicios de alimentos comerciales.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79</a:t>
            </a:fld>
            <a:endParaRPr lang="en-US"/>
          </a:p>
        </p:txBody>
      </p:sp>
    </p:spTree>
    <p:extLst>
      <p:ext uri="{BB962C8B-B14F-4D97-AF65-F5344CB8AC3E}">
        <p14:creationId xmlns:p14="http://schemas.microsoft.com/office/powerpoint/2010/main" val="42769281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best paybacks from the full service restaurant design example. The best simple payback time and lowest 10 year total cost was the gas-fired DHW system with recirculation control, a heat recovery dishmachine, and a condensing water heater. </a:t>
            </a:r>
          </a:p>
          <a:p>
            <a:endParaRPr lang="en-US" dirty="0"/>
          </a:p>
          <a:p>
            <a:r>
              <a:rPr lang="en-US" dirty="0"/>
              <a:t>For the all-electric water heating systems, the fully-distributed generation heat pump water heater boasted a 1.3 year payback and a comparable 10 year total cost to the condensing system. The single-pass centralized system also had a 4.3 year payback over a conventional system.</a:t>
            </a:r>
          </a:p>
          <a:p>
            <a:endParaRPr lang="en-US" dirty="0"/>
          </a:p>
          <a:p>
            <a:r>
              <a:rPr lang="en-US" dirty="0"/>
              <a:t>All three of the best payback systems relied on a heat recovery dishmachine and high-efficiency fixtures for a better designed system with lower hot water demand at the water heater. Heat recovery dishmachines effectively opened the door for heat pump water heaters to be cost-effective, and as California decarbonizes, heat recovery dishmachines and heat pump water heaters need to be installed at more restaurants. Some cost savings will be left on the table, but there will still be significant savings on the order of $10,000 per year from these modernized systems. Electric resistance water heaters are simply not efficient enough to offset the higher fuel costs, but these design examples show that with system design best practices and heat pump water heaters, savings can be achieved.</a:t>
            </a:r>
          </a:p>
          <a:p>
            <a:endParaRPr lang="en-US" b="1" dirty="0"/>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Esta tabla muestra los mejores periodos de recuperación del ejemplo de diseño de restaurante de servicio completo. El mejor tiempo de recuperación simple y el costo total más bajo a 10 años fue el sistema de agua caliente a gas con control de recirculación, una lavavajilla con recuperación de calor y un calentador de agua de condensación.</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Para los sistemas de calefacción de agua totalmente eléctricos, el calentador de agua de bomba de calor con generación completamente distribuida presentó un tiempo de recuperación simple de 1.3 años y un costo total comparable a 10 años al sistema de condensación. El sistema centralizado de paso único también tuvo un tiempo de recuperación de 4.3 años en comparación con un sistema convencional.</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b="1" kern="100" dirty="0">
                <a:effectLst/>
                <a:latin typeface="Calibri" panose="020F0502020204030204" pitchFamily="34" charset="0"/>
                <a:ea typeface="Calibri" panose="020F0502020204030204" pitchFamily="34" charset="0"/>
                <a:cs typeface="Times New Roman" panose="02020603050405020304" pitchFamily="18" charset="0"/>
              </a:rPr>
              <a:t>Los tres sistemas con los mejores periodos de recuperación dependieron de una lavavajilla con recuperación de calor y accesorios de alta eficiencia para un sistema mejor diseñado con una menor demanda de agua caliente en el calentador de agua. Las lavavajillas con recuperación de calor abrieron efectivamente la puerta para que los calentadores de agua de bomba de calor sean rentables, y a medida que California descarboniza, se deben instalar lavavajillas con recuperación de calor y calentadores de agua de bomba de calor en más restaurantes. Algunos ahorros se quedarán en la mesa, pero aún habrá ahorros significativos del orden de $10,000 por año con estos sistemas modernizados. Los calentadores de agua de resistencia eléctrica simplemente no son lo suficientemente eficientes para compensar los mayores costos de combustible, pero estos ejemplos de diseño muestran que, con las mejores prácticas de diseño de sistemas y calentadores de agua de bomba de calor, se pueden lograr ahorros.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80</a:t>
            </a:fld>
            <a:endParaRPr lang="en-US"/>
          </a:p>
        </p:txBody>
      </p:sp>
    </p:spTree>
    <p:extLst>
      <p:ext uri="{BB962C8B-B14F-4D97-AF65-F5344CB8AC3E}">
        <p14:creationId xmlns:p14="http://schemas.microsoft.com/office/powerpoint/2010/main" val="243719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0: Preamble</a:t>
            </a:r>
          </a:p>
          <a:p>
            <a:endParaRPr lang="en-US" dirty="0"/>
          </a:p>
          <a:p>
            <a:r>
              <a:rPr lang="en-US" b="1" dirty="0" err="1"/>
              <a:t>Sección</a:t>
            </a:r>
            <a:r>
              <a:rPr lang="en-US" b="1" dirty="0"/>
              <a:t> 0: </a:t>
            </a:r>
            <a:r>
              <a:rPr lang="en-US" b="1" dirty="0" err="1"/>
              <a:t>Preámbulo</a:t>
            </a:r>
            <a:endParaRPr lang="en-US" b="1" dirty="0"/>
          </a:p>
          <a:p>
            <a:endParaRPr lang="en-US" dirty="0"/>
          </a:p>
        </p:txBody>
      </p:sp>
    </p:spTree>
    <p:extLst>
      <p:ext uri="{BB962C8B-B14F-4D97-AF65-F5344CB8AC3E}">
        <p14:creationId xmlns:p14="http://schemas.microsoft.com/office/powerpoint/2010/main" val="40133680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Conclusiones clave: accesorios</a:t>
            </a:r>
          </a:p>
          <a:p>
            <a:endParaRPr lang="es-ES" b="1" dirty="0"/>
          </a:p>
          <a:p>
            <a:r>
              <a:rPr lang="es-ES" b="1" dirty="0"/>
              <a:t>Diseñe un sistema de agua caliente para operaciones de servicio de alimentos en orden inverso desde los equipos de uso final y los fregaderos, luego los sistemas de distribución y, por último, en el calentador de </a:t>
            </a:r>
            <a:r>
              <a:rPr lang="es-ES" b="1" dirty="0" err="1"/>
              <a:t>agua.E</a:t>
            </a:r>
            <a:endParaRPr lang="es-ES" b="1" dirty="0"/>
          </a:p>
          <a:p>
            <a:endParaRPr lang="es-ES" b="1" dirty="0"/>
          </a:p>
          <a:p>
            <a:r>
              <a:rPr lang="es-ES" b="1" dirty="0" err="1"/>
              <a:t>specifique</a:t>
            </a:r>
            <a:r>
              <a:rPr lang="es-ES" b="1" dirty="0"/>
              <a:t> válvulas rociadoras de prelavado de alto rendimiento con capacidad nominal inferior a 0,8 </a:t>
            </a:r>
            <a:r>
              <a:rPr lang="es-ES" b="1" dirty="0" err="1"/>
              <a:t>gpm</a:t>
            </a:r>
            <a:r>
              <a:rPr lang="es-ES" b="1" dirty="0"/>
              <a:t>.</a:t>
            </a:r>
          </a:p>
          <a:p>
            <a:endParaRPr lang="es-ES" b="1" dirty="0"/>
          </a:p>
          <a:p>
            <a:r>
              <a:rPr lang="es-ES" b="1" dirty="0"/>
              <a:t>Especifique aireadores de flujo </a:t>
            </a:r>
            <a:r>
              <a:rPr lang="es-ES" b="1" dirty="0" err="1"/>
              <a:t>ultrabajo</a:t>
            </a:r>
            <a:r>
              <a:rPr lang="es-ES" b="1" dirty="0"/>
              <a:t> en los lavabos a 0,5 </a:t>
            </a:r>
            <a:r>
              <a:rPr lang="es-ES" b="1" dirty="0" err="1"/>
              <a:t>gpm</a:t>
            </a:r>
            <a:r>
              <a:rPr lang="es-ES" b="1" dirty="0"/>
              <a:t> o menos y seleccione (si corresponde) un calentador de punto de uso de calidad comercial en los lavabos.</a:t>
            </a:r>
          </a:p>
          <a:p>
            <a:endParaRPr lang="es-ES" b="1" dirty="0"/>
          </a:p>
          <a:p>
            <a:r>
              <a:rPr lang="es-ES" b="1" dirty="0"/>
              <a:t>Especifique lavavajillas con certificación ENERGY STAR® o superior con sistemas de recuperación de calor y solo conexiones de suministro de agua fría.</a:t>
            </a:r>
            <a:endParaRPr lang="en-US" b="1"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81</a:t>
            </a:fld>
            <a:endParaRPr lang="en-US"/>
          </a:p>
        </p:txBody>
      </p:sp>
    </p:spTree>
    <p:extLst>
      <p:ext uri="{BB962C8B-B14F-4D97-AF65-F5344CB8AC3E}">
        <p14:creationId xmlns:p14="http://schemas.microsoft.com/office/powerpoint/2010/main" val="2437194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Conclusiones clave: distribución y calentadores de agua</a:t>
            </a:r>
          </a:p>
          <a:p>
            <a:endParaRPr lang="es-ES" b="1" dirty="0"/>
          </a:p>
          <a:p>
            <a:r>
              <a:rPr lang="es-ES" b="1" dirty="0"/>
              <a:t>Coloque el calentador de agua lo más cerca posible del lavadero y de otros lavabos sanitarios.</a:t>
            </a:r>
          </a:p>
          <a:p>
            <a:endParaRPr lang="es-ES" b="1" dirty="0"/>
          </a:p>
          <a:p>
            <a:r>
              <a:rPr lang="es-ES" b="1" dirty="0"/>
              <a:t>Si especifica un calentador de agua a gas, especifique un calentador de agua de condensación de alta eficiencia con o sin asistencia HP</a:t>
            </a:r>
          </a:p>
          <a:p>
            <a:endParaRPr lang="es-ES" b="1" dirty="0"/>
          </a:p>
          <a:p>
            <a:r>
              <a:rPr lang="es-ES" b="1" dirty="0"/>
              <a:t>.Si especifica un calentador de agua eléctrico, especifique un calentador de agua de almacenamiento híbrido HP/ER o un calentador primario de tanque de almacenamiento/HP dividido de un solo paso con un elemento superior únicamente de respaldo ER o un calentador de tanque oscilante.</a:t>
            </a:r>
          </a:p>
          <a:p>
            <a:endParaRPr lang="es-ES" b="1" dirty="0"/>
          </a:p>
          <a:p>
            <a:r>
              <a:rPr lang="es-ES" b="1" dirty="0"/>
              <a:t>Especificar la generación distribuida cuando sea </a:t>
            </a:r>
            <a:r>
              <a:rPr lang="es-ES" b="1" dirty="0" err="1"/>
              <a:t>posibleInstale</a:t>
            </a:r>
            <a:r>
              <a:rPr lang="es-ES" b="1" dirty="0"/>
              <a:t> una bomba ECM con control de temperatura constante para sistemas de recirculación continua</a:t>
            </a:r>
            <a:endParaRPr lang="en-US" b="1" dirty="0"/>
          </a:p>
        </p:txBody>
      </p:sp>
      <p:sp>
        <p:nvSpPr>
          <p:cNvPr id="4" name="Slide Number Placeholder 3"/>
          <p:cNvSpPr>
            <a:spLocks noGrp="1"/>
          </p:cNvSpPr>
          <p:nvPr>
            <p:ph type="sldNum" sz="quarter" idx="5"/>
          </p:nvPr>
        </p:nvSpPr>
        <p:spPr/>
        <p:txBody>
          <a:bodyPr/>
          <a:lstStyle/>
          <a:p>
            <a:fld id="{458B84F3-E672-4E2A-8AE1-9E6483B30236}" type="slidenum">
              <a:rPr lang="en-US" smtClean="0"/>
              <a:t>82</a:t>
            </a:fld>
            <a:endParaRPr lang="en-US"/>
          </a:p>
        </p:txBody>
      </p:sp>
    </p:spTree>
    <p:extLst>
      <p:ext uri="{BB962C8B-B14F-4D97-AF65-F5344CB8AC3E}">
        <p14:creationId xmlns:p14="http://schemas.microsoft.com/office/powerpoint/2010/main" val="41652870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Gracias por escuchar esta presentación.</a:t>
            </a:r>
          </a:p>
          <a:p>
            <a:r>
              <a:rPr lang="es-ES" b="1" dirty="0"/>
              <a:t>Para obtener más información sobre el diseño de sistemas eficientes de agua caliente para la industria de servicios de alimentos comerciales, consulte la guía de diseño a la que se puede acceder en el enlace en la parte superior de esta presentación.</a:t>
            </a:r>
          </a:p>
          <a:p>
            <a:endParaRPr lang="es-ES" b="1" dirty="0"/>
          </a:p>
          <a:p>
            <a:r>
              <a:rPr lang="es-ES" b="1" dirty="0"/>
              <a:t>Para obtener información sobre cómo operar un sistema de agua caliente eficiente, consulte la guía de diseño complementaria o la presentación complementaria.</a:t>
            </a:r>
          </a:p>
          <a:p>
            <a:r>
              <a:rPr lang="es-ES" b="1" dirty="0"/>
              <a:t>Para obtener más información contenida en cualquiera de estos recursos, no dude en comunicarse con</a:t>
            </a:r>
          </a:p>
          <a:p>
            <a:r>
              <a:rPr lang="es-ES" b="1" dirty="0"/>
              <a:t>Amin Delagah o Michael Slater, ambos accesibles por correo electrónico. gracias de nuevo</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83</a:t>
            </a:fld>
            <a:endParaRPr lang="en-US"/>
          </a:p>
        </p:txBody>
      </p:sp>
    </p:spTree>
    <p:extLst>
      <p:ext uri="{BB962C8B-B14F-4D97-AF65-F5344CB8AC3E}">
        <p14:creationId xmlns:p14="http://schemas.microsoft.com/office/powerpoint/2010/main" val="307063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on this slide shows the gas use from different facility types in the commercial foodservice industry. This was measured in a gas-fired </a:t>
            </a:r>
            <a:r>
              <a:rPr lang="en-US" dirty="0" err="1"/>
              <a:t>dhw</a:t>
            </a:r>
            <a:r>
              <a:rPr lang="en-US" dirty="0"/>
              <a:t> system study. Full-service restaurants account for the majority of the overall gas load from commercial foodservice domestic hot water systems. This is in part due to the prevalence of these facilities and the hot water load. Quick-service restaurants are the next highest segment. The design examples in this presentation cover full-service and quick-service restaurants because these segments account for three quarters of the overall load.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tabla en esta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muestra el uso de gas en diferentes tipos de instalaciones en la industria de servicios de alimentos comerciales. Esto se midió en un estudio de sistemas de agua caliente doméstica con gas. Los restaurantes de servicio completo representan la mayoría de la carga de gas total de los sistemas de agua caliente doméstica de servicios de alimentos comerciales. Esto se debe en parte a la prevalencia de estas instalaciones y la carga de agua caliente. Los restaurantes de servicio rápido son el siguiente segmento más alto. Los ejemplos de diseño en esta presentación abarcan restaurantes de servicio completo y de servicio rápido porque estos segmentos representan las tres cuartas partes de la carga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4305300" algn="l"/>
              </a:tabLst>
            </a:pPr>
            <a:r>
              <a:rPr lang="en-US" sz="2800" dirty="0">
                <a:solidFill>
                  <a:srgbClr val="000000"/>
                </a:solidFill>
                <a:effectLst/>
                <a:latin typeface="Calibri" panose="020F0502020204030204" pitchFamily="34" charset="0"/>
                <a:ea typeface="Calibri" panose="020F0502020204030204" pitchFamily="34" charset="0"/>
              </a:rPr>
              <a:t>Why do we care about hot water systems? Hot water is critically important to commercial foodservice facilities because it provides most of the sanitation. Hot water is the lifeblood of restaurants because without it, operators cannot clean their hands, wash dishes and equipment or cook food. Hot water touches virtually every part of the commercial foodservice facility.</a:t>
            </a:r>
          </a:p>
          <a:p>
            <a:pPr marL="0" marR="0">
              <a:spcBef>
                <a:spcPts val="0"/>
              </a:spcBef>
              <a:spcAft>
                <a:spcPts val="0"/>
              </a:spcAft>
              <a:tabLst>
                <a:tab pos="4305300" algn="l"/>
              </a:tabLst>
            </a:pPr>
            <a:r>
              <a:rPr lang="en-US" sz="2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2800" dirty="0">
                <a:solidFill>
                  <a:srgbClr val="000000"/>
                </a:solidFill>
                <a:effectLst/>
                <a:latin typeface="Calibri" panose="020F0502020204030204" pitchFamily="34" charset="0"/>
                <a:ea typeface="Calibri" panose="020F0502020204030204" pitchFamily="34" charset="0"/>
              </a:rPr>
              <a:t>Health department regulations basically say that you can’t run a restaurant without adequate hot water delivery for fear of getting people sick.</a:t>
            </a:r>
          </a:p>
          <a:p>
            <a:pPr marL="0" marR="0">
              <a:spcBef>
                <a:spcPts val="0"/>
              </a:spcBef>
              <a:spcAft>
                <a:spcPts val="0"/>
              </a:spcAft>
              <a:tabLst>
                <a:tab pos="4305300" algn="l"/>
              </a:tabLst>
            </a:pPr>
            <a:r>
              <a:rPr lang="en-US" sz="2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2800" dirty="0">
                <a:solidFill>
                  <a:srgbClr val="000000"/>
                </a:solidFill>
                <a:effectLst/>
                <a:latin typeface="Calibri" panose="020F0502020204030204" pitchFamily="34" charset="0"/>
                <a:ea typeface="Calibri" panose="020F0502020204030204" pitchFamily="34" charset="0"/>
              </a:rPr>
              <a:t>Hot water systems are highly energy intensive. In California they use 340 </a:t>
            </a:r>
            <a:r>
              <a:rPr lang="en-US" sz="2800" dirty="0" err="1">
                <a:solidFill>
                  <a:srgbClr val="000000"/>
                </a:solidFill>
                <a:effectLst/>
                <a:latin typeface="Calibri" panose="020F0502020204030204" pitchFamily="34" charset="0"/>
                <a:ea typeface="Calibri" panose="020F0502020204030204" pitchFamily="34" charset="0"/>
              </a:rPr>
              <a:t>megatherms</a:t>
            </a:r>
            <a:r>
              <a:rPr lang="en-US" sz="2800" dirty="0">
                <a:solidFill>
                  <a:srgbClr val="000000"/>
                </a:solidFill>
                <a:effectLst/>
                <a:latin typeface="Calibri" panose="020F0502020204030204" pitchFamily="34" charset="0"/>
                <a:ea typeface="Calibri" panose="020F0502020204030204" pitchFamily="34" charset="0"/>
              </a:rPr>
              <a:t> per year which accounts for 16% of all commercial gas usage statewide. Hot water systems can account for as much as half of a facility’s gas usage, so hot water systems are important for a facility’s bottom line as well as for its operation.</a:t>
            </a:r>
          </a:p>
          <a:p>
            <a:pPr marL="0" marR="0">
              <a:spcBef>
                <a:spcPts val="0"/>
              </a:spcBef>
              <a:spcAft>
                <a:spcPts val="0"/>
              </a:spcAft>
              <a:tabLst>
                <a:tab pos="4305300" algn="l"/>
              </a:tabLst>
            </a:pPr>
            <a:endParaRPr lang="en-US" sz="2800" dirty="0">
              <a:solidFill>
                <a:srgbClr val="000000"/>
              </a:solidFill>
              <a:effectLst/>
              <a:latin typeface="Calibri" panose="020F0502020204030204" pitchFamily="34" charset="0"/>
              <a:ea typeface="Calibri" panose="020F0502020204030204" pitchFamily="34" charset="0"/>
            </a:endParaRPr>
          </a:p>
          <a:p>
            <a:endParaRPr lang="en-US" sz="1800" dirty="0"/>
          </a:p>
          <a:p>
            <a:endParaRPr lang="en-US" sz="1800" dirty="0"/>
          </a:p>
          <a:p>
            <a:r>
              <a:rPr lang="es-ES" sz="1800" b="1" dirty="0"/>
              <a:t>¿Por qué nos preocupamos por los sistemas de agua caliente?</a:t>
            </a:r>
          </a:p>
          <a:p>
            <a:endParaRPr lang="es-ES" sz="1800" b="1" dirty="0"/>
          </a:p>
          <a:p>
            <a:r>
              <a:rPr lang="es-ES" sz="1800" b="1" dirty="0"/>
              <a:t> El agua caliente es de vital importancia para las instalaciones comerciales de servicios de alimentos porque proporciona la mayor parte del saneamiento. </a:t>
            </a:r>
          </a:p>
          <a:p>
            <a:endParaRPr lang="es-ES" sz="1800" b="1" dirty="0"/>
          </a:p>
          <a:p>
            <a:r>
              <a:rPr lang="es-ES" sz="1800" b="1" dirty="0"/>
              <a:t> El agua caliente es el alma de los restaurantes porque, sin ella, los operadores no pueden lavarse las manos, lavar los platos y el equipo ni cocinar los alimentos.</a:t>
            </a:r>
          </a:p>
          <a:p>
            <a:r>
              <a:rPr lang="es-ES" sz="1800" b="1" dirty="0"/>
              <a:t> El agua caliente llega prácticamente a todas las partes de las instalaciones de servicio de alimentos comerciales.</a:t>
            </a:r>
          </a:p>
          <a:p>
            <a:endParaRPr lang="es-ES" sz="1800" b="1" dirty="0"/>
          </a:p>
          <a:p>
            <a:r>
              <a:rPr lang="es-ES" sz="1800" b="1" dirty="0"/>
              <a:t>Las regulaciones del departamento de salud dicen que no se puede administrar un restaurante sin un suministro adecuado de agua caliente por temor a que la gente enferme.</a:t>
            </a:r>
          </a:p>
          <a:p>
            <a:endParaRPr lang="es-ES" sz="1800" b="1" dirty="0"/>
          </a:p>
          <a:p>
            <a:r>
              <a:rPr lang="es-ES" sz="1800" b="1" dirty="0"/>
              <a:t>Los sistemas de agua caliente consumen mucha energía. </a:t>
            </a:r>
          </a:p>
          <a:p>
            <a:endParaRPr lang="es-ES" sz="1800" b="1" dirty="0"/>
          </a:p>
          <a:p>
            <a:r>
              <a:rPr lang="es-ES" sz="1800" b="1" dirty="0"/>
              <a:t>En California utilizan 340 </a:t>
            </a:r>
            <a:r>
              <a:rPr lang="es-ES" sz="1800" b="1" dirty="0" err="1"/>
              <a:t>megatermas</a:t>
            </a:r>
            <a:r>
              <a:rPr lang="es-ES" sz="1800" b="1" dirty="0"/>
              <a:t> al año, lo que representa el 16% de todo el uso comercial de gas en todo el estado. </a:t>
            </a:r>
          </a:p>
          <a:p>
            <a:endParaRPr lang="es-ES" sz="1800" b="1" dirty="0"/>
          </a:p>
          <a:p>
            <a:r>
              <a:rPr lang="es-ES" sz="1800" b="1" dirty="0"/>
              <a:t>Los sistemas de agua caliente pueden representar hasta la mitad del uso de gas de una instalación, por lo que son importantes para los resultados finales de una instalación y su funcionamiento.</a:t>
            </a: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000000"/>
                </a:solidFill>
                <a:effectLst/>
                <a:latin typeface="Calibri" panose="020F0502020204030204" pitchFamily="34" charset="0"/>
                <a:ea typeface="Calibri" panose="020F0502020204030204" pitchFamily="34" charset="0"/>
              </a:rPr>
              <a:t>La tabla de esta diapositiva a la derecha muestra el uso de gas de diferentes tipos de instalaciones en la industria de servicios de alimentos </a:t>
            </a:r>
            <a:r>
              <a:rPr lang="es-ES" sz="1800" b="1" dirty="0" err="1">
                <a:solidFill>
                  <a:srgbClr val="000000"/>
                </a:solidFill>
                <a:effectLst/>
                <a:latin typeface="Calibri" panose="020F0502020204030204" pitchFamily="34" charset="0"/>
                <a:ea typeface="Calibri" panose="020F0502020204030204" pitchFamily="34" charset="0"/>
              </a:rPr>
              <a:t>comerciales.esto</a:t>
            </a:r>
            <a:r>
              <a:rPr lang="es-ES" sz="1800" b="1" dirty="0">
                <a:solidFill>
                  <a:srgbClr val="000000"/>
                </a:solidFill>
                <a:effectLst/>
                <a:latin typeface="Calibri" panose="020F0502020204030204" pitchFamily="34" charset="0"/>
                <a:ea typeface="Calibri" panose="020F0502020204030204" pitchFamily="34" charset="0"/>
              </a:rPr>
              <a:t> se midió en un estudio del sistema de ACS alimentado por </a:t>
            </a:r>
            <a:r>
              <a:rPr lang="es-ES" sz="1800" b="1" dirty="0" err="1">
                <a:solidFill>
                  <a:srgbClr val="000000"/>
                </a:solidFill>
                <a:effectLst/>
                <a:latin typeface="Calibri" panose="020F0502020204030204" pitchFamily="34" charset="0"/>
                <a:ea typeface="Calibri" panose="020F0502020204030204" pitchFamily="34" charset="0"/>
              </a:rPr>
              <a:t>gas.Los</a:t>
            </a:r>
            <a:r>
              <a:rPr lang="es-ES" sz="1800" b="1" dirty="0">
                <a:solidFill>
                  <a:srgbClr val="000000"/>
                </a:solidFill>
                <a:effectLst/>
                <a:latin typeface="Calibri" panose="020F0502020204030204" pitchFamily="34" charset="0"/>
                <a:ea typeface="Calibri" panose="020F0502020204030204" pitchFamily="34" charset="0"/>
              </a:rPr>
              <a:t> restaurantes de servicio completo representan la mayor parte de la carga total de gas para los sistemas de agua caliente sanitaria de servicios de alimentos </a:t>
            </a:r>
            <a:r>
              <a:rPr lang="es-ES" sz="1800" b="1" dirty="0" err="1">
                <a:solidFill>
                  <a:srgbClr val="000000"/>
                </a:solidFill>
                <a:effectLst/>
                <a:latin typeface="Calibri" panose="020F0502020204030204" pitchFamily="34" charset="0"/>
                <a:ea typeface="Calibri" panose="020F0502020204030204" pitchFamily="34" charset="0"/>
              </a:rPr>
              <a:t>comerciales.Esto</a:t>
            </a:r>
            <a:r>
              <a:rPr lang="es-ES" sz="1800" b="1" dirty="0">
                <a:solidFill>
                  <a:srgbClr val="000000"/>
                </a:solidFill>
                <a:effectLst/>
                <a:latin typeface="Calibri" panose="020F0502020204030204" pitchFamily="34" charset="0"/>
                <a:ea typeface="Calibri" panose="020F0502020204030204" pitchFamily="34" charset="0"/>
              </a:rPr>
              <a:t> se debe en parte a la prevalencia de estas instalaciones y en parte a la carga de agua </a:t>
            </a:r>
            <a:r>
              <a:rPr lang="es-ES" sz="1800" b="1" dirty="0" err="1">
                <a:solidFill>
                  <a:srgbClr val="000000"/>
                </a:solidFill>
                <a:effectLst/>
                <a:latin typeface="Calibri" panose="020F0502020204030204" pitchFamily="34" charset="0"/>
                <a:ea typeface="Calibri" panose="020F0502020204030204" pitchFamily="34" charset="0"/>
              </a:rPr>
              <a:t>caliente.Los</a:t>
            </a:r>
            <a:r>
              <a:rPr lang="es-ES" sz="1800" b="1" dirty="0">
                <a:solidFill>
                  <a:srgbClr val="000000"/>
                </a:solidFill>
                <a:effectLst/>
                <a:latin typeface="Calibri" panose="020F0502020204030204" pitchFamily="34" charset="0"/>
                <a:ea typeface="Calibri" panose="020F0502020204030204" pitchFamily="34" charset="0"/>
              </a:rPr>
              <a:t> restaurantes de comida rápida son el siguiente segmento más </a:t>
            </a:r>
            <a:r>
              <a:rPr lang="es-ES" sz="1800" b="1" dirty="0" err="1">
                <a:solidFill>
                  <a:srgbClr val="000000"/>
                </a:solidFill>
                <a:effectLst/>
                <a:latin typeface="Calibri" panose="020F0502020204030204" pitchFamily="34" charset="0"/>
                <a:ea typeface="Calibri" panose="020F0502020204030204" pitchFamily="34" charset="0"/>
              </a:rPr>
              <a:t>alto.Los</a:t>
            </a:r>
            <a:r>
              <a:rPr lang="es-ES" sz="1800" b="1" dirty="0">
                <a:solidFill>
                  <a:srgbClr val="000000"/>
                </a:solidFill>
                <a:effectLst/>
                <a:latin typeface="Calibri" panose="020F0502020204030204" pitchFamily="34" charset="0"/>
                <a:ea typeface="Calibri" panose="020F0502020204030204" pitchFamily="34" charset="0"/>
              </a:rPr>
              <a:t> ejemplos de diseño en esta presentación cubren restaurantes de servicio completo y de servicio rápido porque estos segmentos representan 3/4 de la carga total.</a:t>
            </a:r>
            <a:endParaRPr lang="en-US" sz="18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9</a:t>
            </a:fld>
            <a:endParaRPr lang="en-US"/>
          </a:p>
        </p:txBody>
      </p:sp>
    </p:spTree>
    <p:extLst>
      <p:ext uri="{BB962C8B-B14F-4D97-AF65-F5344CB8AC3E}">
        <p14:creationId xmlns:p14="http://schemas.microsoft.com/office/powerpoint/2010/main" val="142943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8772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2123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453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4C21054F-5F4B-476E-AD74-AE8A7EAF5FD8">
            <a:extLst>
              <a:ext uri="{FF2B5EF4-FFF2-40B4-BE49-F238E27FC236}">
                <a16:creationId xmlns:a16="http://schemas.microsoft.com/office/drawing/2014/main" id="{CB67A642-C7F4-4B9B-8C05-8DC5DD7A47E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00138" y="854910"/>
            <a:ext cx="4881353" cy="46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userDrawn="1"/>
        </p:nvSpPr>
        <p:spPr>
          <a:xfrm>
            <a:off x="2762654" y="2499824"/>
            <a:ext cx="3843429" cy="1782151"/>
          </a:xfrm>
          <a:prstGeom prst="wedgeRoundRectCallout">
            <a:avLst>
              <a:gd name="adj1" fmla="val 77589"/>
              <a:gd name="adj2" fmla="val -37636"/>
              <a:gd name="adj3" fmla="val 16667"/>
            </a:avLst>
          </a:prstGeom>
          <a:solidFill>
            <a:srgbClr val="339270">
              <a:alpha val="78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3035030" y="2819399"/>
            <a:ext cx="3252426" cy="1143000"/>
          </a:xfrm>
          <a:prstGeom prst="rect">
            <a:avLst/>
          </a:prstGeom>
          <a:solidFill>
            <a:srgbClr val="339270">
              <a:alpha val="1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effectLst>
                  <a:outerShdw blurRad="38100" dist="38100" dir="2700000" algn="tl">
                    <a:srgbClr val="000000">
                      <a:alpha val="43137"/>
                    </a:srgbClr>
                  </a:outerShdw>
                </a:effectLst>
                <a:latin typeface="Brush Script Std" panose="03060802040607070404" pitchFamily="66" charset="0"/>
              </a:rPr>
              <a:t>Thanks!</a:t>
            </a:r>
          </a:p>
        </p:txBody>
      </p:sp>
      <p:pic>
        <p:nvPicPr>
          <p:cNvPr id="10" name="Picture 9">
            <a:extLst>
              <a:ext uri="{FF2B5EF4-FFF2-40B4-BE49-F238E27FC236}">
                <a16:creationId xmlns:a16="http://schemas.microsoft.com/office/drawing/2014/main" id="{94D97410-AE25-43C8-9DD9-88062A15FCD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58834" y="4998422"/>
            <a:ext cx="6949074" cy="1715627"/>
          </a:xfrm>
          <a:prstGeom prst="rect">
            <a:avLst/>
          </a:prstGeom>
        </p:spPr>
      </p:pic>
    </p:spTree>
    <p:extLst>
      <p:ext uri="{BB962C8B-B14F-4D97-AF65-F5344CB8AC3E}">
        <p14:creationId xmlns:p14="http://schemas.microsoft.com/office/powerpoint/2010/main" val="62201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38193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1E07-E9A2-F1F8-B5C8-545EB21B8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7E28-D726-491C-D545-A6FC1F323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B0C1B-95E8-19E6-2447-5481DDBE19E8}"/>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E7963E68-DCA9-E164-A82B-18C42CF78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AE0C4-117E-B901-4FD2-39E80BB6DB6E}"/>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5962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6053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5AB-061F-0069-CC49-0B767A337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22200-B6C0-241C-7A41-F338B71EB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F9FB4-5B90-F6B7-74C7-133F090BF774}"/>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317232F5-147D-52D1-8ED7-D64F9788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07B-FCDD-F19F-5B16-3E4C0B4969D6}"/>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6861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C78-2A33-2C91-7C0C-BD08EB185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56FA3-4B71-7CD3-D7C7-3906A278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F717D-20F4-7820-5E89-160F0CF64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A1A1A-5519-C0F5-B656-800C47F8B738}"/>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6" name="Footer Placeholder 5">
            <a:extLst>
              <a:ext uri="{FF2B5EF4-FFF2-40B4-BE49-F238E27FC236}">
                <a16:creationId xmlns:a16="http://schemas.microsoft.com/office/drawing/2014/main" id="{7C2FA3FE-66FF-298E-9944-FD4381C8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04E9-E2BB-71F6-A35A-42B7E4A82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51879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A1C9-C685-EB2D-F640-00C95D12A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0AA2D-C95D-54F1-7C24-3715797EA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BFB4D-2097-6D3F-845B-930A3710D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761C-AE00-E579-82C3-853CB0AA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C5823-2840-69EC-BA22-AC0A807F7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8D6F3-BC80-D2AD-1E13-67A6E16803D9}"/>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8" name="Footer Placeholder 7">
            <a:extLst>
              <a:ext uri="{FF2B5EF4-FFF2-40B4-BE49-F238E27FC236}">
                <a16:creationId xmlns:a16="http://schemas.microsoft.com/office/drawing/2014/main" id="{E81C2DBB-104F-4CF6-7B74-6C1C6E198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7FC1B-67FB-581F-1C80-29CB287B4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98137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2696-9823-38BA-A3DF-5BECC53DE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F4657-2CE0-C1B7-6558-869990C52D99}"/>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4" name="Footer Placeholder 3">
            <a:extLst>
              <a:ext uri="{FF2B5EF4-FFF2-40B4-BE49-F238E27FC236}">
                <a16:creationId xmlns:a16="http://schemas.microsoft.com/office/drawing/2014/main" id="{1D3D50F9-6932-D070-18F4-F2CD15F53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9B54-B6EC-93EA-F889-F4AEF063A059}"/>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63327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815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1A1ED-B1F4-73AD-4905-EB9CC181DE4F}"/>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3" name="Footer Placeholder 2">
            <a:extLst>
              <a:ext uri="{FF2B5EF4-FFF2-40B4-BE49-F238E27FC236}">
                <a16:creationId xmlns:a16="http://schemas.microsoft.com/office/drawing/2014/main" id="{08556C7E-9225-7828-D8C8-CE95673E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3143-CB86-24A6-9FFB-50834D47AA83}"/>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30559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3AF2-37B1-6EFB-8D71-6F8793D8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D6167-1E7D-CEA9-93C9-9B013B075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E83EA-0D37-2C1B-245E-6A68749C3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BC1D9-4B06-943B-A394-5FBAAF28BAF4}"/>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6" name="Footer Placeholder 5">
            <a:extLst>
              <a:ext uri="{FF2B5EF4-FFF2-40B4-BE49-F238E27FC236}">
                <a16:creationId xmlns:a16="http://schemas.microsoft.com/office/drawing/2014/main" id="{C1145B73-C4FA-FBCB-059C-606D38453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BD108-138F-5EA9-E694-F9D6B0D132F7}"/>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93341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AEA-7FA1-6853-E77C-609D7C6A0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83E45-FCA4-1905-7F6C-995934DC9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44B95-4430-562E-8D2F-F1A9907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B54D-EF3C-5245-79EB-15A9819530A5}"/>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6" name="Footer Placeholder 5">
            <a:extLst>
              <a:ext uri="{FF2B5EF4-FFF2-40B4-BE49-F238E27FC236}">
                <a16:creationId xmlns:a16="http://schemas.microsoft.com/office/drawing/2014/main" id="{E3FD56F9-A208-3D12-5C9A-84AFF91FE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4B44-A1A0-619C-03EA-E5109E055FCD}"/>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126352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5DE-3DBE-6944-755F-2FB8A336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72E15-D955-9231-BD10-850E89290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168E9-0574-8CF1-1E00-D631C59DCAFE}"/>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9484A8F9-D0B3-248A-76A6-2DDC0A98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57DB-391C-3827-737A-ADAAF3142255}"/>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419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021C-63F5-50A2-D924-F151391130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3624F-2DCF-0002-328C-E8AA9279D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DCCC-F9D6-D8B0-E1A5-3FC06E5F2F33}"/>
              </a:ext>
            </a:extLst>
          </p:cNvPr>
          <p:cNvSpPr>
            <a:spLocks noGrp="1"/>
          </p:cNvSpPr>
          <p:nvPr>
            <p:ph type="dt" sz="half" idx="10"/>
          </p:nvPr>
        </p:nvSpPr>
        <p:spPr/>
        <p:txBody>
          <a:body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8C546F2D-B346-D673-CDA6-47DBD1C3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03AE-B203-AE33-6B13-F68D9AA13750}"/>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7811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122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297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2258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70374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993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7277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18632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9620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694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1106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0529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361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Autofit/>
          </a:bodyPr>
          <a:lstStyle>
            <a:lvl1pPr>
              <a:defRPr sz="9600" b="1"/>
            </a:lvl1pPr>
          </a:lstStyle>
          <a:p>
            <a:r>
              <a:rPr lang="en-US"/>
              <a:t>WELCOME</a:t>
            </a:r>
          </a:p>
        </p:txBody>
      </p:sp>
    </p:spTree>
    <p:extLst>
      <p:ext uri="{BB962C8B-B14F-4D97-AF65-F5344CB8AC3E}">
        <p14:creationId xmlns:p14="http://schemas.microsoft.com/office/powerpoint/2010/main" val="107156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75628"/>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786024" y="6248400"/>
            <a:ext cx="2311897"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397370"/>
            <a:ext cx="1933767" cy="672028"/>
          </a:xfrm>
          <a:prstGeom prst="rect">
            <a:avLst/>
          </a:prstGeom>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3244570"/>
            <a:ext cx="4343401" cy="1025597"/>
          </a:xfrm>
          <a:prstGeom prst="rect">
            <a:avLst/>
          </a:prstGeom>
        </p:spPr>
      </p:pic>
      <p:pic>
        <p:nvPicPr>
          <p:cNvPr id="5" name="Picture 4" descr="Logo, company name&#10;&#10;Description automatically generated">
            <a:extLst>
              <a:ext uri="{FF2B5EF4-FFF2-40B4-BE49-F238E27FC236}">
                <a16:creationId xmlns:a16="http://schemas.microsoft.com/office/drawing/2014/main" id="{D9AE7208-1002-4D09-9D34-A230F98AD5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12653" y="2800141"/>
            <a:ext cx="1473098" cy="1470026"/>
          </a:xfrm>
          <a:prstGeom prst="rect">
            <a:avLst/>
          </a:prstGeom>
        </p:spPr>
      </p:pic>
    </p:spTree>
    <p:extLst>
      <p:ext uri="{BB962C8B-B14F-4D97-AF65-F5344CB8AC3E}">
        <p14:creationId xmlns:p14="http://schemas.microsoft.com/office/powerpoint/2010/main" val="196978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214" y="665631"/>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312676" y="6248400"/>
            <a:ext cx="2793968"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5" name="Picture 4">
            <a:extLst>
              <a:ext uri="{FF2B5EF4-FFF2-40B4-BE49-F238E27FC236}">
                <a16:creationId xmlns:a16="http://schemas.microsoft.com/office/drawing/2014/main" id="{AE3E6BF9-9865-41AE-A7CD-3338437C99AE}"/>
              </a:ext>
            </a:extLst>
          </p:cNvPr>
          <p:cNvPicPr>
            <a:picLocks noChangeAspect="1"/>
          </p:cNvPicPr>
          <p:nvPr userDrawn="1"/>
        </p:nvPicPr>
        <p:blipFill>
          <a:blip r:embed="rId2"/>
          <a:stretch>
            <a:fillRect/>
          </a:stretch>
        </p:blipFill>
        <p:spPr>
          <a:xfrm>
            <a:off x="4703379" y="2982203"/>
            <a:ext cx="2785242" cy="1088351"/>
          </a:xfrm>
          <a:prstGeom prst="rect">
            <a:avLst/>
          </a:prstGeom>
        </p:spPr>
      </p:pic>
    </p:spTree>
    <p:extLst>
      <p:ext uri="{BB962C8B-B14F-4D97-AF65-F5344CB8AC3E}">
        <p14:creationId xmlns:p14="http://schemas.microsoft.com/office/powerpoint/2010/main" val="355361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308" y="820234"/>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100325" y="6248400"/>
            <a:ext cx="2991156"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8" name="Picture 7" descr="Graphical user interface&#10;&#10;Description automatically generated with medium confidence">
            <a:extLst>
              <a:ext uri="{FF2B5EF4-FFF2-40B4-BE49-F238E27FC236}">
                <a16:creationId xmlns:a16="http://schemas.microsoft.com/office/drawing/2014/main" id="{39471EED-36FD-488E-AB9B-3E10F2516B8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9000"/>
                    </a14:imgEffect>
                    <a14:imgEffect>
                      <a14:brightnessContrast bright="2000" contrast="7000"/>
                    </a14:imgEffect>
                  </a14:imgLayer>
                </a14:imgProps>
              </a:ext>
              <a:ext uri="{28A0092B-C50C-407E-A947-70E740481C1C}">
                <a14:useLocalDpi xmlns:a14="http://schemas.microsoft.com/office/drawing/2010/main"/>
              </a:ext>
            </a:extLst>
          </a:blip>
          <a:stretch>
            <a:fillRect/>
          </a:stretch>
        </p:blipFill>
        <p:spPr>
          <a:xfrm>
            <a:off x="4488885" y="2791696"/>
            <a:ext cx="3214230" cy="1274608"/>
          </a:xfrm>
          <a:prstGeom prst="rect">
            <a:avLst/>
          </a:prstGeom>
        </p:spPr>
      </p:pic>
    </p:spTree>
    <p:extLst>
      <p:ext uri="{BB962C8B-B14F-4D97-AF65-F5344CB8AC3E}">
        <p14:creationId xmlns:p14="http://schemas.microsoft.com/office/powerpoint/2010/main" val="22691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5945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576"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49976" y="525780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A2A157B5-27CE-4004-9AB3-F64291B04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67" t="36654" r="14487" b="39834"/>
          <a:stretch/>
        </p:blipFill>
        <p:spPr>
          <a:xfrm>
            <a:off x="4343400" y="3352800"/>
            <a:ext cx="3558415" cy="1574989"/>
          </a:xfrm>
          <a:prstGeom prst="rect">
            <a:avLst/>
          </a:prstGeom>
        </p:spPr>
      </p:pic>
    </p:spTree>
    <p:extLst>
      <p:ext uri="{BB962C8B-B14F-4D97-AF65-F5344CB8AC3E}">
        <p14:creationId xmlns:p14="http://schemas.microsoft.com/office/powerpoint/2010/main" val="17640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90768" y="3124200"/>
            <a:ext cx="1989061" cy="1752600"/>
          </a:xfrm>
          <a:prstGeom prst="rect">
            <a:avLst/>
          </a:prstGeom>
        </p:spPr>
      </p:pic>
    </p:spTree>
    <p:extLst>
      <p:ext uri="{BB962C8B-B14F-4D97-AF65-F5344CB8AC3E}">
        <p14:creationId xmlns:p14="http://schemas.microsoft.com/office/powerpoint/2010/main" val="33689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36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a:xfrm>
            <a:off x="8610600" y="6356350"/>
            <a:ext cx="2743200" cy="365125"/>
          </a:xfrm>
          <a:prstGeom prst="rect">
            <a:avLst/>
          </a:prstGeom>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87631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5725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4858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8014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74108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1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99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581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66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2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747572"/>
            <a:ext cx="1933767" cy="672028"/>
          </a:xfrm>
          <a:prstGeom prst="rect">
            <a:avLst/>
          </a:prstGeom>
        </p:spPr>
      </p:pic>
      <p:pic>
        <p:nvPicPr>
          <p:cNvPr id="7" name="Picture 17" descr="C:\Data\Wes\Logos\PGE_Spot_full_rgb_pos_lg.png">
            <a:extLst>
              <a:ext uri="{FF2B5EF4-FFF2-40B4-BE49-F238E27FC236}">
                <a16:creationId xmlns:a16="http://schemas.microsoft.com/office/drawing/2014/main" id="{6F34DC12-B424-4B33-9A83-B3005D3DCB3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991600" y="3505200"/>
            <a:ext cx="1001053" cy="109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86200" y="3594772"/>
            <a:ext cx="4343401" cy="1025597"/>
          </a:xfrm>
          <a:prstGeom prst="rect">
            <a:avLst/>
          </a:prstGeom>
        </p:spPr>
      </p:pic>
    </p:spTree>
    <p:extLst>
      <p:ext uri="{BB962C8B-B14F-4D97-AF65-F5344CB8AC3E}">
        <p14:creationId xmlns:p14="http://schemas.microsoft.com/office/powerpoint/2010/main" val="31994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427581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cstate="screen">
            <a:alphaModFix amt="99000"/>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77EC567-173E-44FE-B408-5C294B9285F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6503164" y="174462"/>
            <a:ext cx="5057376" cy="4910651"/>
          </a:xfrm>
          <a:prstGeom prst="rect">
            <a:avLst/>
          </a:prstGeom>
        </p:spPr>
      </p:pic>
      <p:sp>
        <p:nvSpPr>
          <p:cNvPr id="5" name="Rounded Rectangular Callout 4"/>
          <p:cNvSpPr/>
          <p:nvPr userDrawn="1"/>
        </p:nvSpPr>
        <p:spPr>
          <a:xfrm>
            <a:off x="713284" y="1901952"/>
            <a:ext cx="5892800" cy="1782151"/>
          </a:xfrm>
          <a:prstGeom prst="wedgeRoundRectCallout">
            <a:avLst>
              <a:gd name="adj1" fmla="val 77589"/>
              <a:gd name="adj2" fmla="val -37636"/>
              <a:gd name="adj3" fmla="val 16667"/>
            </a:avLst>
          </a:prstGeom>
          <a:solidFill>
            <a:srgbClr val="4C6DC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810509" y="2206752"/>
            <a:ext cx="5622862" cy="1143000"/>
          </a:xfrm>
          <a:prstGeom prst="rect">
            <a:avLst/>
          </a:prstGeom>
          <a:solidFill>
            <a:srgbClr val="4C6D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solidFill>
                  <a:schemeClr val="bg1"/>
                </a:solidFill>
                <a:effectLst>
                  <a:outerShdw blurRad="38100" dist="38100" dir="2700000" algn="tl">
                    <a:srgbClr val="000000">
                      <a:alpha val="43137"/>
                    </a:srgbClr>
                  </a:outerShdw>
                </a:effectLst>
                <a:latin typeface="Brush Script Std" panose="03060802040607070404" pitchFamily="66" charset="0"/>
              </a:rPr>
              <a:t>Thanks!</a:t>
            </a:r>
          </a:p>
        </p:txBody>
      </p:sp>
      <p:pic>
        <p:nvPicPr>
          <p:cNvPr id="7" name="Picture 6" descr="Logo, company name&#10;&#10;Description automatically generated">
            <a:extLst>
              <a:ext uri="{FF2B5EF4-FFF2-40B4-BE49-F238E27FC236}">
                <a16:creationId xmlns:a16="http://schemas.microsoft.com/office/drawing/2014/main" id="{2CDE3E45-8374-47C3-BCD3-5787AF9AEC3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00612" y="4993572"/>
            <a:ext cx="1473098" cy="1470026"/>
          </a:xfrm>
          <a:prstGeom prst="rect">
            <a:avLst/>
          </a:prstGeom>
        </p:spPr>
      </p:pic>
      <p:pic>
        <p:nvPicPr>
          <p:cNvPr id="8" name="Picture 7" descr="Logo&#10;&#10;Description automatically generated">
            <a:extLst>
              <a:ext uri="{FF2B5EF4-FFF2-40B4-BE49-F238E27FC236}">
                <a16:creationId xmlns:a16="http://schemas.microsoft.com/office/drawing/2014/main" id="{54FB5DED-E23F-4F9A-85C5-8AA577791B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84544" y="5085113"/>
            <a:ext cx="3243079" cy="1374651"/>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F023E714-B0FE-479C-A057-A9AF7057EBE6}"/>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harpenSoften amount="9000"/>
                    </a14:imgEffect>
                    <a14:imgEffect>
                      <a14:brightnessContrast bright="2000" contrast="7000"/>
                    </a14:imgEffect>
                  </a14:imgLayer>
                </a14:imgProps>
              </a:ext>
              <a:ext uri="{28A0092B-C50C-407E-A947-70E740481C1C}">
                <a14:useLocalDpi xmlns:a14="http://schemas.microsoft.com/office/drawing/2010/main"/>
              </a:ext>
            </a:extLst>
          </a:blip>
          <a:stretch>
            <a:fillRect/>
          </a:stretch>
        </p:blipFill>
        <p:spPr>
          <a:xfrm>
            <a:off x="713284" y="5135134"/>
            <a:ext cx="3214230" cy="1274608"/>
          </a:xfrm>
          <a:prstGeom prst="rect">
            <a:avLst/>
          </a:prstGeom>
        </p:spPr>
      </p:pic>
    </p:spTree>
    <p:extLst>
      <p:ext uri="{BB962C8B-B14F-4D97-AF65-F5344CB8AC3E}">
        <p14:creationId xmlns:p14="http://schemas.microsoft.com/office/powerpoint/2010/main" val="29502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475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a:xfrm>
            <a:off x="8610600" y="6356350"/>
            <a:ext cx="2743200" cy="365125"/>
          </a:xfrm>
          <a:prstGeom prst="rect">
            <a:avLst/>
          </a:prstGeom>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63851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837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0321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15893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8138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94032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60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66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24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747572"/>
            <a:ext cx="1933767" cy="672028"/>
          </a:xfrm>
          <a:prstGeom prst="rect">
            <a:avLst/>
          </a:prstGeom>
        </p:spPr>
      </p:pic>
      <p:pic>
        <p:nvPicPr>
          <p:cNvPr id="7" name="Picture 17" descr="C:\Data\Wes\Logos\PGE_Spot_full_rgb_pos_lg.png">
            <a:extLst>
              <a:ext uri="{FF2B5EF4-FFF2-40B4-BE49-F238E27FC236}">
                <a16:creationId xmlns:a16="http://schemas.microsoft.com/office/drawing/2014/main" id="{6F34DC12-B424-4B33-9A83-B3005D3DCB3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991600" y="3505200"/>
            <a:ext cx="1001053" cy="109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86200" y="3594772"/>
            <a:ext cx="4343401" cy="1025597"/>
          </a:xfrm>
          <a:prstGeom prst="rect">
            <a:avLst/>
          </a:prstGeom>
        </p:spPr>
      </p:pic>
    </p:spTree>
    <p:extLst>
      <p:ext uri="{BB962C8B-B14F-4D97-AF65-F5344CB8AC3E}">
        <p14:creationId xmlns:p14="http://schemas.microsoft.com/office/powerpoint/2010/main" val="33832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20637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2624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6C8DD7D-40E5-4CB9-9646-B0F3849DC22B}"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29511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aseline="0">
                <a:latin typeface="Jivetalk"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Jivetalk"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05E8B90C-6AF8-4E04-81A0-F36C26732DA2}"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4968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45A73838-E3E7-4EDD-B5EA-510FA29813C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17370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8E80A52-CAD0-4B4A-A8CE-E944B5179A52}"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038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720E63E2-E578-4CF1-BCF8-2B7A1ABB8BB4}"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9469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E5877F7-0E9B-4369-8536-56598A03C8C9}"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8985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4E4F5F45-E160-4F3D-BA45-23A72EB60F1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0621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165C3C4-7015-441D-B04D-2311E374605D}"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1316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59D13FE9-0CDC-46E0-AE6B-7B7DB4B95B7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58909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0415256A-E177-4EE6-9314-FBF1619F83EC}"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22750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567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C9E74D2-4B4F-44DB-8F31-12F1A782EAB0}"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00874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0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10/17/24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93585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slideLayout" Target="../slideLayouts/slideLayout39.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102733588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936" r:id="rId12"/>
    <p:sldLayoutId id="214748383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ABE6-C7F0-8DBB-F862-C6F4EA25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41C62-21C2-8753-53E3-5197ED3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575-4EFE-4C2D-E9C1-1685BEEA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3D5CD-B3B6-426D-9382-B51DE34BF9DE}" type="datetimeFigureOut">
              <a:rPr lang="en-US" smtClean="0"/>
              <a:t>10/17/24</a:t>
            </a:fld>
            <a:endParaRPr lang="en-US"/>
          </a:p>
        </p:txBody>
      </p:sp>
      <p:sp>
        <p:nvSpPr>
          <p:cNvPr id="5" name="Footer Placeholder 4">
            <a:extLst>
              <a:ext uri="{FF2B5EF4-FFF2-40B4-BE49-F238E27FC236}">
                <a16:creationId xmlns:a16="http://schemas.microsoft.com/office/drawing/2014/main" id="{9F8164D0-3928-BEC6-3453-32E8585E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C3401-5166-1E21-4EA8-B80F4E8F5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135A3-2C3C-4609-8D7A-1FCE4DEFE147}" type="slidenum">
              <a:rPr lang="en-US" smtClean="0"/>
              <a:t>‹#›</a:t>
            </a:fld>
            <a:endParaRPr lang="en-US"/>
          </a:p>
        </p:txBody>
      </p:sp>
    </p:spTree>
    <p:extLst>
      <p:ext uri="{BB962C8B-B14F-4D97-AF65-F5344CB8AC3E}">
        <p14:creationId xmlns:p14="http://schemas.microsoft.com/office/powerpoint/2010/main" val="228418891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99000"/>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10/17/24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24926003"/>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alphaModFix amt="99000"/>
            <a:lum/>
            <a:extLst>
              <a:ext uri="{BEBA8EAE-BF5A-486C-A8C5-ECC9F3942E4B}">
                <a14:imgProps xmlns:a14="http://schemas.microsoft.com/office/drawing/2010/main">
                  <a14:imgLayer r:embed="rId10">
                    <a14:imgEffect>
                      <a14:brightnessContrast bright="1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58128C-D58E-4146-82B0-FE98FBB62980}"/>
              </a:ext>
            </a:extLst>
          </p:cNvPr>
          <p:cNvSpPr/>
          <p:nvPr userDrawn="1"/>
        </p:nvSpPr>
        <p:spPr>
          <a:xfrm>
            <a:off x="-10887" y="6172200"/>
            <a:ext cx="12192000" cy="6858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a:latin typeface="Arial" panose="020B0604020202020204" pitchFamily="34" charset="0"/>
                <a:cs typeface="Arial" panose="020B0604020202020204" pitchFamily="34" charset="0"/>
              </a:rPr>
              <a:t>CAEnergyWise.com</a:t>
            </a:r>
          </a:p>
        </p:txBody>
      </p:sp>
      <p:sp>
        <p:nvSpPr>
          <p:cNvPr id="18" name="Rectangle 17"/>
          <p:cNvSpPr/>
          <p:nvPr userDrawn="1"/>
        </p:nvSpPr>
        <p:spPr>
          <a:xfrm>
            <a:off x="-101599" y="159071"/>
            <a:ext cx="12293600" cy="45719"/>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121533" y="110335"/>
            <a:ext cx="510445" cy="352425"/>
          </a:xfrm>
          <a:prstGeom prst="rect">
            <a:avLst/>
          </a:prstGeom>
          <a:solidFill>
            <a:srgbClr val="53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1477917" y="3"/>
            <a:ext cx="458863" cy="371475"/>
          </a:xfrm>
          <a:prstGeom prst="rect">
            <a:avLst/>
          </a:prstGeom>
          <a:solidFill>
            <a:srgbClr val="FB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703662" y="123828"/>
            <a:ext cx="451796" cy="4953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107D7CA-B7BB-4580-AB25-FAAF72924C2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559796" y="4217155"/>
            <a:ext cx="2796466" cy="2640845"/>
          </a:xfrm>
          <a:prstGeom prst="rect">
            <a:avLst/>
          </a:prstGeom>
        </p:spPr>
      </p:pic>
      <p:sp>
        <p:nvSpPr>
          <p:cNvPr id="4" name="TextBox 3">
            <a:extLst>
              <a:ext uri="{FF2B5EF4-FFF2-40B4-BE49-F238E27FC236}">
                <a16:creationId xmlns:a16="http://schemas.microsoft.com/office/drawing/2014/main" id="{87B454C7-D485-4966-ACF9-4B228293A3DF}"/>
              </a:ext>
            </a:extLst>
          </p:cNvPr>
          <p:cNvSpPr txBox="1"/>
          <p:nvPr userDrawn="1"/>
        </p:nvSpPr>
        <p:spPr>
          <a:xfrm>
            <a:off x="4619201" y="4918055"/>
            <a:ext cx="2851999" cy="954107"/>
          </a:xfrm>
          <a:prstGeom prst="rect">
            <a:avLst/>
          </a:prstGeom>
          <a:noFill/>
        </p:spPr>
        <p:txBody>
          <a:bodyPr wrap="none" rtlCol="0">
            <a:spAutoFit/>
          </a:bodyPr>
          <a:lstStyle/>
          <a:p>
            <a:pPr algn="ctr"/>
            <a:r>
              <a:rPr lang="en-US" sz="2800" spc="-100" baseline="0" dirty="0">
                <a:solidFill>
                  <a:schemeClr val="bg1">
                    <a:lumMod val="50000"/>
                  </a:schemeClr>
                </a:solidFill>
                <a:latin typeface="Arial Black" panose="020B0A04020102020204" pitchFamily="34" charset="0"/>
              </a:rPr>
              <a:t>CALIFORNIA</a:t>
            </a:r>
          </a:p>
          <a:p>
            <a:r>
              <a:rPr lang="en-US" sz="2800" spc="-100" baseline="0" dirty="0">
                <a:solidFill>
                  <a:schemeClr val="bg1">
                    <a:lumMod val="50000"/>
                  </a:schemeClr>
                </a:solidFill>
                <a:latin typeface="Arial Black" panose="020B0A04020102020204" pitchFamily="34" charset="0"/>
              </a:rPr>
              <a:t>ENERGY WISE</a:t>
            </a:r>
          </a:p>
        </p:txBody>
      </p:sp>
    </p:spTree>
    <p:extLst>
      <p:ext uri="{BB962C8B-B14F-4D97-AF65-F5344CB8AC3E}">
        <p14:creationId xmlns:p14="http://schemas.microsoft.com/office/powerpoint/2010/main" val="79254361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4853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461892"/>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050">
                <a:solidFill>
                  <a:schemeClr val="tx1"/>
                </a:solidFill>
                <a:latin typeface="Arial" pitchFamily="34" charset="0"/>
              </a:defRPr>
            </a:lvl1pPr>
          </a:lstStyle>
          <a:p>
            <a:pPr>
              <a:defRPr/>
            </a:pPr>
            <a:endParaRPr lang="en-US">
              <a:solidFill>
                <a:srgbClr val="2B07DD"/>
              </a:solidFill>
            </a:endParaRPr>
          </a:p>
        </p:txBody>
      </p:sp>
      <p:sp>
        <p:nvSpPr>
          <p:cNvPr id="1027" name="Rectangle 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a:solidFill>
                  <a:schemeClr val="tx1"/>
                </a:solidFill>
                <a:latin typeface="Arial" pitchFamily="34" charset="0"/>
              </a:defRPr>
            </a:lvl1pPr>
          </a:lstStyle>
          <a:p>
            <a:pPr algn="ctr">
              <a:defRPr/>
            </a:pPr>
            <a:endParaRPr lang="en-US">
              <a:solidFill>
                <a:srgbClr val="2B07DD"/>
              </a:solidFill>
            </a:endParaRPr>
          </a:p>
        </p:txBody>
      </p:sp>
      <p:sp>
        <p:nvSpPr>
          <p:cNvPr id="1028" name="Rectangle 4"/>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smtClean="0">
                <a:solidFill>
                  <a:schemeClr val="tx1"/>
                </a:solidFill>
                <a:latin typeface="Arial" pitchFamily="34" charset="0"/>
              </a:defRPr>
            </a:lvl1pPr>
          </a:lstStyle>
          <a:p>
            <a:pPr>
              <a:defRPr/>
            </a:pPr>
            <a:fld id="{0943326A-C232-4189-BFFF-62932015F4C8}" type="slidenum">
              <a:rPr lang="en-US">
                <a:solidFill>
                  <a:srgbClr val="2B07DD"/>
                </a:solidFill>
              </a:rPr>
              <a:pPr>
                <a:defRPr/>
              </a:pPr>
              <a:t>‹#›</a:t>
            </a:fld>
            <a:endParaRPr lang="en-US">
              <a:solidFill>
                <a:srgbClr val="2B07DD"/>
              </a:solidFill>
            </a:endParaRPr>
          </a:p>
        </p:txBody>
      </p:sp>
      <p:sp>
        <p:nvSpPr>
          <p:cNvPr id="2053" name="Rectangle 5"/>
          <p:cNvSpPr>
            <a:spLocks noGrp="1" noChangeArrowheads="1"/>
          </p:cNvSpPr>
          <p:nvPr>
            <p:ph type="title"/>
          </p:nvPr>
        </p:nvSpPr>
        <p:spPr bwMode="auto">
          <a:xfrm>
            <a:off x="914400" y="228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914400" y="16764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545351"/>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3300">
          <a:solidFill>
            <a:srgbClr val="0000FF"/>
          </a:solidFill>
          <a:latin typeface="+mj-lt"/>
          <a:ea typeface="+mj-ea"/>
          <a:cs typeface="+mj-cs"/>
        </a:defRPr>
      </a:lvl1pPr>
      <a:lvl2pPr algn="ctr" rtl="0" fontAlgn="base">
        <a:spcBef>
          <a:spcPct val="0"/>
        </a:spcBef>
        <a:spcAft>
          <a:spcPct val="0"/>
        </a:spcAft>
        <a:defRPr sz="3300">
          <a:solidFill>
            <a:srgbClr val="0000FF"/>
          </a:solidFill>
          <a:latin typeface="Jivetalk" pitchFamily="2" charset="0"/>
        </a:defRPr>
      </a:lvl2pPr>
      <a:lvl3pPr algn="ctr" rtl="0" fontAlgn="base">
        <a:spcBef>
          <a:spcPct val="0"/>
        </a:spcBef>
        <a:spcAft>
          <a:spcPct val="0"/>
        </a:spcAft>
        <a:defRPr sz="3300">
          <a:solidFill>
            <a:srgbClr val="0000FF"/>
          </a:solidFill>
          <a:latin typeface="Jivetalk" pitchFamily="2" charset="0"/>
        </a:defRPr>
      </a:lvl3pPr>
      <a:lvl4pPr algn="ctr" rtl="0" fontAlgn="base">
        <a:spcBef>
          <a:spcPct val="0"/>
        </a:spcBef>
        <a:spcAft>
          <a:spcPct val="0"/>
        </a:spcAft>
        <a:defRPr sz="3300">
          <a:solidFill>
            <a:srgbClr val="0000FF"/>
          </a:solidFill>
          <a:latin typeface="Jivetalk" pitchFamily="2" charset="0"/>
        </a:defRPr>
      </a:lvl4pPr>
      <a:lvl5pPr algn="ctr" rtl="0" fontAlgn="base">
        <a:spcBef>
          <a:spcPct val="0"/>
        </a:spcBef>
        <a:spcAft>
          <a:spcPct val="0"/>
        </a:spcAft>
        <a:defRPr sz="3300">
          <a:solidFill>
            <a:srgbClr val="0000FF"/>
          </a:solidFill>
          <a:latin typeface="Jivetalk" pitchFamily="2" charset="0"/>
        </a:defRPr>
      </a:lvl5pPr>
      <a:lvl6pPr marL="342900" algn="ctr" rtl="0" eaLnBrk="1" fontAlgn="base" hangingPunct="1">
        <a:spcBef>
          <a:spcPct val="0"/>
        </a:spcBef>
        <a:spcAft>
          <a:spcPct val="0"/>
        </a:spcAft>
        <a:defRPr sz="3300">
          <a:solidFill>
            <a:srgbClr val="0000FF"/>
          </a:solidFill>
          <a:latin typeface="Times New Roman" pitchFamily="18" charset="0"/>
        </a:defRPr>
      </a:lvl6pPr>
      <a:lvl7pPr marL="685800" algn="ctr" rtl="0" eaLnBrk="1" fontAlgn="base" hangingPunct="1">
        <a:spcBef>
          <a:spcPct val="0"/>
        </a:spcBef>
        <a:spcAft>
          <a:spcPct val="0"/>
        </a:spcAft>
        <a:defRPr sz="3300">
          <a:solidFill>
            <a:srgbClr val="0000FF"/>
          </a:solidFill>
          <a:latin typeface="Times New Roman" pitchFamily="18" charset="0"/>
        </a:defRPr>
      </a:lvl7pPr>
      <a:lvl8pPr marL="1028700" algn="ctr" rtl="0" eaLnBrk="1" fontAlgn="base" hangingPunct="1">
        <a:spcBef>
          <a:spcPct val="0"/>
        </a:spcBef>
        <a:spcAft>
          <a:spcPct val="0"/>
        </a:spcAft>
        <a:defRPr sz="3300">
          <a:solidFill>
            <a:srgbClr val="0000FF"/>
          </a:solidFill>
          <a:latin typeface="Times New Roman" pitchFamily="18" charset="0"/>
        </a:defRPr>
      </a:lvl8pPr>
      <a:lvl9pPr marL="1371600" algn="ctr" rtl="0" eaLnBrk="1" fontAlgn="base" hangingPunct="1">
        <a:spcBef>
          <a:spcPct val="0"/>
        </a:spcBef>
        <a:spcAft>
          <a:spcPct val="0"/>
        </a:spcAft>
        <a:defRPr sz="3300">
          <a:solidFill>
            <a:srgbClr val="0000FF"/>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2"/>
          </a:solidFill>
          <a:latin typeface="+mn-lt"/>
          <a:ea typeface="+mn-ea"/>
          <a:cs typeface="+mn-cs"/>
        </a:defRPr>
      </a:lvl1pPr>
      <a:lvl2pPr marL="557213" indent="-214313" algn="l" rtl="0" fontAlgn="base">
        <a:spcBef>
          <a:spcPct val="20000"/>
        </a:spcBef>
        <a:spcAft>
          <a:spcPct val="0"/>
        </a:spcAft>
        <a:buChar char="–"/>
        <a:defRPr sz="2100">
          <a:solidFill>
            <a:schemeClr val="tx2"/>
          </a:solidFill>
          <a:latin typeface="+mn-lt"/>
        </a:defRPr>
      </a:lvl2pPr>
      <a:lvl3pPr marL="857250" indent="-171450" algn="l" rtl="0" fontAlgn="base">
        <a:spcBef>
          <a:spcPct val="20000"/>
        </a:spcBef>
        <a:spcAft>
          <a:spcPct val="0"/>
        </a:spcAft>
        <a:buChar char="•"/>
        <a:defRPr sz="1800">
          <a:solidFill>
            <a:schemeClr val="tx2"/>
          </a:solidFill>
          <a:latin typeface="+mn-lt"/>
        </a:defRPr>
      </a:lvl3pPr>
      <a:lvl4pPr marL="1200150" indent="-171450" algn="l" rtl="0" fontAlgn="base">
        <a:spcBef>
          <a:spcPct val="20000"/>
        </a:spcBef>
        <a:spcAft>
          <a:spcPct val="0"/>
        </a:spcAft>
        <a:buChar char="–"/>
        <a:defRPr sz="1500">
          <a:solidFill>
            <a:schemeClr val="tx2"/>
          </a:solidFill>
          <a:latin typeface="+mn-lt"/>
        </a:defRPr>
      </a:lvl4pPr>
      <a:lvl5pPr marL="1543050" indent="-171450" algn="l" rtl="0" fontAlgn="base">
        <a:spcBef>
          <a:spcPct val="20000"/>
        </a:spcBef>
        <a:spcAft>
          <a:spcPct val="0"/>
        </a:spcAft>
        <a:buChar char="•"/>
        <a:defRPr sz="1500">
          <a:solidFill>
            <a:schemeClr val="tx2"/>
          </a:solidFill>
          <a:latin typeface="+mn-lt"/>
        </a:defRPr>
      </a:lvl5pPr>
      <a:lvl6pPr marL="1885950" indent="-171450" algn="l" rtl="0" eaLnBrk="1" fontAlgn="base" hangingPunct="1">
        <a:spcBef>
          <a:spcPct val="20000"/>
        </a:spcBef>
        <a:spcAft>
          <a:spcPct val="0"/>
        </a:spcAft>
        <a:buChar char="•"/>
        <a:defRPr sz="1500">
          <a:solidFill>
            <a:schemeClr val="tx2"/>
          </a:solidFill>
          <a:latin typeface="+mn-lt"/>
        </a:defRPr>
      </a:lvl6pPr>
      <a:lvl7pPr marL="2228850" indent="-171450" algn="l" rtl="0" eaLnBrk="1" fontAlgn="base" hangingPunct="1">
        <a:spcBef>
          <a:spcPct val="20000"/>
        </a:spcBef>
        <a:spcAft>
          <a:spcPct val="0"/>
        </a:spcAft>
        <a:buChar char="•"/>
        <a:defRPr sz="1500">
          <a:solidFill>
            <a:schemeClr val="tx2"/>
          </a:solidFill>
          <a:latin typeface="+mn-lt"/>
        </a:defRPr>
      </a:lvl7pPr>
      <a:lvl8pPr marL="2571750" indent="-171450" algn="l" rtl="0" eaLnBrk="1" fontAlgn="base" hangingPunct="1">
        <a:spcBef>
          <a:spcPct val="20000"/>
        </a:spcBef>
        <a:spcAft>
          <a:spcPct val="0"/>
        </a:spcAft>
        <a:buChar char="•"/>
        <a:defRPr sz="1500">
          <a:solidFill>
            <a:schemeClr val="tx2"/>
          </a:solidFill>
          <a:latin typeface="+mn-lt"/>
        </a:defRPr>
      </a:lvl8pPr>
      <a:lvl9pPr marL="2914650" indent="-171450" algn="l" rtl="0" eaLnBrk="1" fontAlgn="base" hangingPunct="1">
        <a:spcBef>
          <a:spcPct val="20000"/>
        </a:spcBef>
        <a:spcAft>
          <a:spcPct val="0"/>
        </a:spcAft>
        <a:buChar char="•"/>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38.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notesSlide" Target="../notesSlides/notesSlide16.xml"/><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46.tmp"/><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20.xml"/><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21.png"/><Relationship Id="rId2" Type="http://schemas.openxmlformats.org/officeDocument/2006/relationships/audio" Target="../media/media24.m4a"/><Relationship Id="rId16" Type="http://schemas.openxmlformats.org/officeDocument/2006/relationships/image" Target="../media/image59.png"/><Relationship Id="rId1" Type="http://schemas.microsoft.com/office/2007/relationships/media" Target="../media/media24.m4a"/><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4.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notesSlide" Target="../notesSlides/notesSlide23.xml"/><Relationship Id="rId9" Type="http://schemas.openxmlformats.org/officeDocument/2006/relationships/image" Target="../media/image52.jpe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4.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6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1.png"/><Relationship Id="rId5" Type="http://schemas.openxmlformats.org/officeDocument/2006/relationships/image" Target="../media/image66.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2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hyperlink" Target="https://caenergywise.com/design-guides/" TargetMode="External"/><Relationship Id="rId10" Type="http://schemas.openxmlformats.org/officeDocument/2006/relationships/image" Target="../media/image26.tmp"/><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7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74.tmp"/><Relationship Id="rId3" Type="http://schemas.openxmlformats.org/officeDocument/2006/relationships/slideLayout" Target="../slideLayouts/slideLayout15.xml"/><Relationship Id="rId7" Type="http://schemas.openxmlformats.org/officeDocument/2006/relationships/image" Target="../media/image73.tmp"/><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2.tmp"/><Relationship Id="rId5" Type="http://schemas.openxmlformats.org/officeDocument/2006/relationships/image" Target="../media/image71.tmp"/><Relationship Id="rId4" Type="http://schemas.openxmlformats.org/officeDocument/2006/relationships/notesSlide" Target="../notesSlides/notesSlide32.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png"/><Relationship Id="rId5" Type="http://schemas.openxmlformats.org/officeDocument/2006/relationships/image" Target="../media/image7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png"/><Relationship Id="rId5" Type="http://schemas.openxmlformats.org/officeDocument/2006/relationships/image" Target="../media/image76.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1.png"/><Relationship Id="rId5" Type="http://schemas.openxmlformats.org/officeDocument/2006/relationships/image" Target="../media/image77.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png"/><Relationship Id="rId5" Type="http://schemas.openxmlformats.org/officeDocument/2006/relationships/image" Target="../media/image7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5.xml"/><Relationship Id="rId7" Type="http://schemas.openxmlformats.org/officeDocument/2006/relationships/image" Target="../media/image2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png"/><Relationship Id="rId5" Type="http://schemas.openxmlformats.org/officeDocument/2006/relationships/image" Target="../media/image79.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1.png"/><Relationship Id="rId5" Type="http://schemas.openxmlformats.org/officeDocument/2006/relationships/image" Target="../media/image80.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1.png"/><Relationship Id="rId5" Type="http://schemas.openxmlformats.org/officeDocument/2006/relationships/image" Target="../media/image81.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1.png"/><Relationship Id="rId5" Type="http://schemas.openxmlformats.org/officeDocument/2006/relationships/image" Target="../media/image82.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1.png"/><Relationship Id="rId5" Type="http://schemas.openxmlformats.org/officeDocument/2006/relationships/image" Target="../media/image85.jpe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1.png"/><Relationship Id="rId5" Type="http://schemas.openxmlformats.org/officeDocument/2006/relationships/image" Target="../media/image86.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1.png"/><Relationship Id="rId5" Type="http://schemas.openxmlformats.org/officeDocument/2006/relationships/image" Target="../media/image87.tmp"/><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1.png"/><Relationship Id="rId5" Type="http://schemas.openxmlformats.org/officeDocument/2006/relationships/image" Target="../media/image88.jpe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1.png"/><Relationship Id="rId5" Type="http://schemas.openxmlformats.org/officeDocument/2006/relationships/image" Target="../media/image89.tmp"/><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1.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1.png"/><Relationship Id="rId5" Type="http://schemas.openxmlformats.org/officeDocument/2006/relationships/image" Target="../media/image90.tmp"/><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1.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1.png"/><Relationship Id="rId5" Type="http://schemas.openxmlformats.org/officeDocument/2006/relationships/image" Target="../media/image91.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1.png"/><Relationship Id="rId5" Type="http://schemas.openxmlformats.org/officeDocument/2006/relationships/image" Target="../media/image92.tmp"/><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1.png"/><Relationship Id="rId5" Type="http://schemas.openxmlformats.org/officeDocument/2006/relationships/image" Target="../media/image93.tmp"/><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21.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1.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1.png"/><Relationship Id="rId5" Type="http://schemas.openxmlformats.org/officeDocument/2006/relationships/image" Target="../media/image94.jpe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1.png"/><Relationship Id="rId5" Type="http://schemas.openxmlformats.org/officeDocument/2006/relationships/image" Target="../media/image78.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1.png"/><Relationship Id="rId5" Type="http://schemas.openxmlformats.org/officeDocument/2006/relationships/image" Target="../media/image9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1.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1.png"/><Relationship Id="rId5" Type="http://schemas.openxmlformats.org/officeDocument/2006/relationships/image" Target="../media/image98.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1.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1.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1.png"/><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21.png"/><Relationship Id="rId5" Type="http://schemas.openxmlformats.org/officeDocument/2006/relationships/image" Target="../media/image101.jpe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1.png"/><Relationship Id="rId5" Type="http://schemas.openxmlformats.org/officeDocument/2006/relationships/image" Target="../media/image58.jpe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2.png"/><Relationship Id="rId11"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1.png"/><Relationship Id="rId5" Type="http://schemas.openxmlformats.org/officeDocument/2006/relationships/image" Target="../media/image102.tmp"/><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21.pn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21.pn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21.pn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21.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21.png"/><Relationship Id="rId5" Type="http://schemas.openxmlformats.org/officeDocument/2006/relationships/image" Target="../media/image103.tmp"/><Relationship Id="rId4"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21.png"/><Relationship Id="rId5" Type="http://schemas.openxmlformats.org/officeDocument/2006/relationships/image" Target="../media/image104.tmp"/><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21.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80.m4a"/><Relationship Id="rId7" Type="http://schemas.openxmlformats.org/officeDocument/2006/relationships/image" Target="../media/image67.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notesSlide" Target="../notesSlides/notesSlide77.xml"/><Relationship Id="rId5" Type="http://schemas.openxmlformats.org/officeDocument/2006/relationships/slideLayout" Target="../slideLayouts/slideLayout20.xml"/><Relationship Id="rId4" Type="http://schemas.openxmlformats.org/officeDocument/2006/relationships/audio" Target="../media/media80.m4a"/></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21.png"/><Relationship Id="rId4"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21.png"/><Relationship Id="rId4"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21.png"/><Relationship Id="rId4"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21.png"/><Relationship Id="rId4"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1.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hyperlink" Target="mailto:mslater@frontierenergy.com" TargetMode="External"/><Relationship Id="rId5" Type="http://schemas.openxmlformats.org/officeDocument/2006/relationships/hyperlink" Target="mailto:Adelagah@trccompanies.com" TargetMode="External"/><Relationship Id="rId4"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8" Type="http://schemas.openxmlformats.org/officeDocument/2006/relationships/hyperlink" Target="https://hdl.handle.net/2027/uc1.31822039658588" TargetMode="External"/><Relationship Id="rId3" Type="http://schemas.microsoft.com/office/2007/relationships/media" Target="../media/media10.m4a"/><Relationship Id="rId7" Type="http://schemas.openxmlformats.org/officeDocument/2006/relationships/image" Target="../media/image3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15.xml"/><Relationship Id="rId4" Type="http://schemas.openxmlformats.org/officeDocument/2006/relationships/audio" Target="../media/media10.m4a"/><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58975"/>
            <a:ext cx="10363200" cy="1470025"/>
          </a:xfrm>
        </p:spPr>
        <p:txBody>
          <a:bodyPr>
            <a:noAutofit/>
          </a:bodyPr>
          <a:lstStyle/>
          <a:p>
            <a:r>
              <a:rPr lang="en-US" sz="4000" dirty="0"/>
              <a:t>Hot Water Design for Heat Pump Water Heaters in Commercial Kitchens</a:t>
            </a:r>
            <a:endParaRPr lang="en-US" sz="2800" dirty="0"/>
          </a:p>
        </p:txBody>
      </p:sp>
      <p:pic>
        <p:nvPicPr>
          <p:cNvPr id="4" name="Sonido grabado">
            <a:hlinkClick r:id="" action="ppaction://media"/>
            <a:extLst>
              <a:ext uri="{FF2B5EF4-FFF2-40B4-BE49-F238E27FC236}">
                <a16:creationId xmlns:a16="http://schemas.microsoft.com/office/drawing/2014/main" id="{7A688ABC-0754-F93B-2954-34F106FED0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2759" y="3429000"/>
            <a:ext cx="766482" cy="766482"/>
          </a:xfrm>
          <a:prstGeom prst="rect">
            <a:avLst/>
          </a:prstGeom>
        </p:spPr>
      </p:pic>
    </p:spTree>
    <p:extLst>
      <p:ext uri="{BB962C8B-B14F-4D97-AF65-F5344CB8AC3E}">
        <p14:creationId xmlns:p14="http://schemas.microsoft.com/office/powerpoint/2010/main" val="2916818275"/>
      </p:ext>
    </p:extLst>
  </p:cSld>
  <p:clrMapOvr>
    <a:masterClrMapping/>
  </p:clrMapOvr>
  <mc:AlternateContent xmlns:mc="http://schemas.openxmlformats.org/markup-compatibility/2006" xmlns:p14="http://schemas.microsoft.com/office/powerpoint/2010/main">
    <mc:Choice Requires="p14">
      <p:transition spd="med" p14:dur="700" advTm="7129">
        <p:fade/>
      </p:transition>
    </mc:Choice>
    <mc:Fallback xmlns="">
      <p:transition spd="med" advTm="71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94E-0919-215D-46FE-DF17D8449640}"/>
              </a:ext>
            </a:extLst>
          </p:cNvPr>
          <p:cNvSpPr>
            <a:spLocks noGrp="1"/>
          </p:cNvSpPr>
          <p:nvPr>
            <p:ph type="title"/>
          </p:nvPr>
        </p:nvSpPr>
        <p:spPr/>
        <p:txBody>
          <a:bodyPr/>
          <a:lstStyle/>
          <a:p>
            <a:r>
              <a:rPr lang="en-US" dirty="0"/>
              <a:t>Utility Rates</a:t>
            </a:r>
          </a:p>
        </p:txBody>
      </p:sp>
      <p:graphicFrame>
        <p:nvGraphicFramePr>
          <p:cNvPr id="4" name="Table 3">
            <a:extLst>
              <a:ext uri="{FF2B5EF4-FFF2-40B4-BE49-F238E27FC236}">
                <a16:creationId xmlns:a16="http://schemas.microsoft.com/office/drawing/2014/main" id="{4D40464F-DE00-1D43-E938-D9CDFD66C969}"/>
              </a:ext>
            </a:extLst>
          </p:cNvPr>
          <p:cNvGraphicFramePr>
            <a:graphicFrameLocks noGrp="1"/>
          </p:cNvGraphicFramePr>
          <p:nvPr>
            <p:extLst>
              <p:ext uri="{D42A27DB-BD31-4B8C-83A1-F6EECF244321}">
                <p14:modId xmlns:p14="http://schemas.microsoft.com/office/powerpoint/2010/main" val="4218156985"/>
              </p:ext>
            </p:extLst>
          </p:nvPr>
        </p:nvGraphicFramePr>
        <p:xfrm>
          <a:off x="8734926" y="1638065"/>
          <a:ext cx="2971800" cy="3569996"/>
        </p:xfrm>
        <a:graphic>
          <a:graphicData uri="http://schemas.openxmlformats.org/drawingml/2006/table">
            <a:tbl>
              <a:tblPr>
                <a:tableStyleId>{B301B821-A1FF-4177-AEE7-76D212191A09}</a:tableStyleId>
              </a:tblPr>
              <a:tblGrid>
                <a:gridCol w="1118937">
                  <a:extLst>
                    <a:ext uri="{9D8B030D-6E8A-4147-A177-3AD203B41FA5}">
                      <a16:colId xmlns:a16="http://schemas.microsoft.com/office/drawing/2014/main" val="10524129"/>
                    </a:ext>
                  </a:extLst>
                </a:gridCol>
                <a:gridCol w="835123">
                  <a:extLst>
                    <a:ext uri="{9D8B030D-6E8A-4147-A177-3AD203B41FA5}">
                      <a16:colId xmlns:a16="http://schemas.microsoft.com/office/drawing/2014/main" val="3874363242"/>
                    </a:ext>
                  </a:extLst>
                </a:gridCol>
                <a:gridCol w="1017740">
                  <a:extLst>
                    <a:ext uri="{9D8B030D-6E8A-4147-A177-3AD203B41FA5}">
                      <a16:colId xmlns:a16="http://schemas.microsoft.com/office/drawing/2014/main" val="2930397974"/>
                    </a:ext>
                  </a:extLst>
                </a:gridCol>
              </a:tblGrid>
              <a:tr h="1438150">
                <a:tc>
                  <a:txBody>
                    <a:bodyPr/>
                    <a:lstStyle/>
                    <a:p>
                      <a:pPr algn="l" fontAlgn="b"/>
                      <a:r>
                        <a:rPr lang="en-US" sz="1600" b="1" u="none" strike="noStrike" dirty="0">
                          <a:solidFill>
                            <a:schemeClr val="bg1"/>
                          </a:solidFill>
                          <a:effectLst/>
                        </a:rPr>
                        <a:t>Water and Wastewater Cost</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a:effectLst/>
                        </a:rPr>
                        <a:t>$14.16 </a:t>
                      </a:r>
                      <a:endParaRPr lang="en-US" sz="1600" b="0" i="0" u="none" strike="noStrike">
                        <a:effectLst/>
                        <a:latin typeface="Calibri" panose="020F0502020204030204" pitchFamily="34" charset="0"/>
                      </a:endParaRPr>
                    </a:p>
                  </a:txBody>
                  <a:tcPr marL="0" marR="0" marT="0" marB="0" anchor="b"/>
                </a:tc>
                <a:tc>
                  <a:txBody>
                    <a:bodyPr/>
                    <a:lstStyle/>
                    <a:p>
                      <a:pPr algn="l" fontAlgn="b"/>
                      <a:r>
                        <a:rPr lang="en-US" sz="1800" b="0" u="none" strike="noStrike">
                          <a:effectLst/>
                        </a:rPr>
                        <a:t>/HCF</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01813951"/>
                  </a:ext>
                </a:extLst>
              </a:tr>
              <a:tr h="1150520">
                <a:tc>
                  <a:txBody>
                    <a:bodyPr/>
                    <a:lstStyle/>
                    <a:p>
                      <a:pPr algn="l" fontAlgn="b"/>
                      <a:r>
                        <a:rPr lang="en-US" sz="1600" b="1" u="none" strike="noStrike" dirty="0">
                          <a:solidFill>
                            <a:schemeClr val="bg1"/>
                          </a:solidFill>
                          <a:effectLst/>
                        </a:rPr>
                        <a:t>Gas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$1.65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a:effectLst/>
                        </a:rPr>
                        <a:t>/therm</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916521007"/>
                  </a:ext>
                </a:extLst>
              </a:tr>
              <a:tr h="981326">
                <a:tc>
                  <a:txBody>
                    <a:bodyPr/>
                    <a:lstStyle/>
                    <a:p>
                      <a:pPr algn="l" fontAlgn="b"/>
                      <a:r>
                        <a:rPr lang="en-US" sz="1600" b="1" u="none" strike="noStrike" dirty="0">
                          <a:solidFill>
                            <a:schemeClr val="bg1"/>
                          </a:solidFill>
                          <a:effectLst/>
                        </a:rPr>
                        <a:t>Electricity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 $0.33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dirty="0">
                          <a:effectLst/>
                        </a:rPr>
                        <a:t>/kWh</a:t>
                      </a:r>
                      <a:endParaRPr lang="en-US" sz="18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048482"/>
                  </a:ext>
                </a:extLst>
              </a:tr>
            </a:tbl>
          </a:graphicData>
        </a:graphic>
      </p:graphicFrame>
      <p:pic>
        <p:nvPicPr>
          <p:cNvPr id="6" name="Picture 5">
            <a:extLst>
              <a:ext uri="{FF2B5EF4-FFF2-40B4-BE49-F238E27FC236}">
                <a16:creationId xmlns:a16="http://schemas.microsoft.com/office/drawing/2014/main" id="{480DB8BD-00AF-BF62-8BA0-981B084A384C}"/>
              </a:ext>
            </a:extLst>
          </p:cNvPr>
          <p:cNvPicPr>
            <a:picLocks noChangeAspect="1"/>
          </p:cNvPicPr>
          <p:nvPr/>
        </p:nvPicPr>
        <p:blipFill rotWithShape="1">
          <a:blip r:embed="rId5"/>
          <a:srcRect t="1057" r="1519"/>
          <a:stretch/>
        </p:blipFill>
        <p:spPr>
          <a:xfrm>
            <a:off x="0" y="1459832"/>
            <a:ext cx="8578516" cy="5398168"/>
          </a:xfrm>
          <a:prstGeom prst="rect">
            <a:avLst/>
          </a:prstGeom>
        </p:spPr>
      </p:pic>
      <p:sp>
        <p:nvSpPr>
          <p:cNvPr id="7" name="TextBox 6">
            <a:extLst>
              <a:ext uri="{FF2B5EF4-FFF2-40B4-BE49-F238E27FC236}">
                <a16:creationId xmlns:a16="http://schemas.microsoft.com/office/drawing/2014/main" id="{2B46D62D-D72F-381E-46BC-405307642488}"/>
              </a:ext>
            </a:extLst>
          </p:cNvPr>
          <p:cNvSpPr txBox="1"/>
          <p:nvPr/>
        </p:nvSpPr>
        <p:spPr>
          <a:xfrm>
            <a:off x="8734926" y="726609"/>
            <a:ext cx="2971800" cy="923330"/>
          </a:xfrm>
          <a:prstGeom prst="rect">
            <a:avLst/>
          </a:prstGeom>
          <a:noFill/>
        </p:spPr>
        <p:txBody>
          <a:bodyPr wrap="square" rtlCol="0">
            <a:spAutoFit/>
          </a:bodyPr>
          <a:lstStyle/>
          <a:p>
            <a:pPr algn="ctr"/>
            <a:r>
              <a:rPr lang="en-US" dirty="0"/>
              <a:t>Current PG&amp;E Rates for Small Commercial Customers</a:t>
            </a:r>
          </a:p>
          <a:p>
            <a:pPr algn="ctr"/>
            <a:r>
              <a:rPr lang="en-US" dirty="0"/>
              <a:t>(Dec. 2023)</a:t>
            </a:r>
          </a:p>
        </p:txBody>
      </p:sp>
      <p:pic>
        <p:nvPicPr>
          <p:cNvPr id="3" name="Sonido grabado">
            <a:hlinkClick r:id="" action="ppaction://media"/>
            <a:extLst>
              <a:ext uri="{FF2B5EF4-FFF2-40B4-BE49-F238E27FC236}">
                <a16:creationId xmlns:a16="http://schemas.microsoft.com/office/drawing/2014/main" id="{EAC59668-FFC9-7002-CF93-25D7162B8B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2845" y="706563"/>
            <a:ext cx="743493" cy="743493"/>
          </a:xfrm>
          <a:prstGeom prst="rect">
            <a:avLst/>
          </a:prstGeom>
        </p:spPr>
      </p:pic>
    </p:spTree>
    <p:extLst>
      <p:ext uri="{BB962C8B-B14F-4D97-AF65-F5344CB8AC3E}">
        <p14:creationId xmlns:p14="http://schemas.microsoft.com/office/powerpoint/2010/main" val="855141405"/>
      </p:ext>
    </p:extLst>
  </p:cSld>
  <p:clrMapOvr>
    <a:masterClrMapping/>
  </p:clrMapOvr>
  <mc:AlternateContent xmlns:mc="http://schemas.openxmlformats.org/markup-compatibility/2006" xmlns:p14="http://schemas.microsoft.com/office/powerpoint/2010/main">
    <mc:Choice Requires="p14">
      <p:transition spd="med" p14:dur="700" advTm="76540">
        <p:fade/>
      </p:transition>
    </mc:Choice>
    <mc:Fallback xmlns="">
      <p:transition spd="med" advTm="765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A6A0-3065-3300-DFD7-3C76C95B6F3F}"/>
              </a:ext>
            </a:extLst>
          </p:cNvPr>
          <p:cNvSpPr>
            <a:spLocks noGrp="1"/>
          </p:cNvSpPr>
          <p:nvPr>
            <p:ph type="title"/>
          </p:nvPr>
        </p:nvSpPr>
        <p:spPr>
          <a:xfrm>
            <a:off x="2831374" y="208371"/>
            <a:ext cx="6529251" cy="1325563"/>
          </a:xfrm>
        </p:spPr>
        <p:txBody>
          <a:bodyPr/>
          <a:lstStyle/>
          <a:p>
            <a:r>
              <a:rPr lang="en-US" dirty="0"/>
              <a:t>Parts of a Hot Water System</a:t>
            </a:r>
          </a:p>
        </p:txBody>
      </p:sp>
      <p:pic>
        <p:nvPicPr>
          <p:cNvPr id="9" name="Picture 8" descr="C:\Documents and Settings\AD\Desktop\Water Heater\Pictures\Design Guide\Top 10 Design Tips 01.png">
            <a:extLst>
              <a:ext uri="{FF2B5EF4-FFF2-40B4-BE49-F238E27FC236}">
                <a16:creationId xmlns:a16="http://schemas.microsoft.com/office/drawing/2014/main" id="{689DD289-35D9-75BD-B4A8-5B81A209C71D}"/>
              </a:ext>
            </a:extLst>
          </p:cNvPr>
          <p:cNvPicPr>
            <a:picLocks noChangeAspect="1" noChangeArrowheads="1"/>
          </p:cNvPicPr>
          <p:nvPr/>
        </p:nvPicPr>
        <p:blipFill>
          <a:blip r:embed="rId5" cstate="print"/>
          <a:srcRect/>
          <a:stretch>
            <a:fillRect/>
          </a:stretch>
        </p:blipFill>
        <p:spPr bwMode="auto">
          <a:xfrm>
            <a:off x="1836449" y="1794163"/>
            <a:ext cx="8069262" cy="4800600"/>
          </a:xfrm>
          <a:prstGeom prst="rect">
            <a:avLst/>
          </a:prstGeom>
          <a:noFill/>
          <a:ln w="9525">
            <a:noFill/>
            <a:miter lim="800000"/>
            <a:headEnd/>
            <a:tailEnd/>
          </a:ln>
        </p:spPr>
      </p:pic>
      <p:sp>
        <p:nvSpPr>
          <p:cNvPr id="10" name="AutoShape 35">
            <a:extLst>
              <a:ext uri="{FF2B5EF4-FFF2-40B4-BE49-F238E27FC236}">
                <a16:creationId xmlns:a16="http://schemas.microsoft.com/office/drawing/2014/main" id="{7FD61365-B8EB-F034-802D-68ACD1BA1F51}"/>
              </a:ext>
            </a:extLst>
          </p:cNvPr>
          <p:cNvSpPr>
            <a:spLocks noChangeArrowheads="1"/>
          </p:cNvSpPr>
          <p:nvPr/>
        </p:nvSpPr>
        <p:spPr bwMode="auto">
          <a:xfrm>
            <a:off x="357351" y="1387366"/>
            <a:ext cx="2228193" cy="735724"/>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defRPr/>
            </a:pPr>
            <a:r>
              <a:rPr lang="en-US" sz="2000" dirty="0">
                <a:solidFill>
                  <a:srgbClr val="000000"/>
                </a:solidFill>
                <a:latin typeface="Arial Narrow" pitchFamily="34" charset="0"/>
              </a:rPr>
              <a:t>Section 2: Distribution systems</a:t>
            </a:r>
            <a:endParaRPr lang="en-US" sz="2000" dirty="0">
              <a:solidFill>
                <a:srgbClr val="000000"/>
              </a:solidFill>
              <a:latin typeface="Times New Roman" pitchFamily="18" charset="0"/>
            </a:endParaRPr>
          </a:p>
        </p:txBody>
      </p:sp>
      <p:cxnSp>
        <p:nvCxnSpPr>
          <p:cNvPr id="11" name="AutoShape 38">
            <a:extLst>
              <a:ext uri="{FF2B5EF4-FFF2-40B4-BE49-F238E27FC236}">
                <a16:creationId xmlns:a16="http://schemas.microsoft.com/office/drawing/2014/main" id="{023FBF37-FDAC-5E43-475E-B48AA91087C9}"/>
              </a:ext>
            </a:extLst>
          </p:cNvPr>
          <p:cNvCxnSpPr>
            <a:cxnSpLocks noChangeShapeType="1"/>
            <a:stCxn id="10" idx="3"/>
          </p:cNvCxnSpPr>
          <p:nvPr/>
        </p:nvCxnSpPr>
        <p:spPr bwMode="auto">
          <a:xfrm>
            <a:off x="2585544" y="1755228"/>
            <a:ext cx="1255658" cy="461500"/>
          </a:xfrm>
          <a:prstGeom prst="straightConnector1">
            <a:avLst/>
          </a:prstGeom>
          <a:noFill/>
          <a:ln w="6350">
            <a:solidFill>
              <a:srgbClr val="000000"/>
            </a:solidFill>
            <a:round/>
            <a:headEnd/>
            <a:tailEnd type="arrow" w="lg" len="lg"/>
          </a:ln>
        </p:spPr>
      </p:cxnSp>
      <p:sp>
        <p:nvSpPr>
          <p:cNvPr id="12" name="AutoShape 43">
            <a:extLst>
              <a:ext uri="{FF2B5EF4-FFF2-40B4-BE49-F238E27FC236}">
                <a16:creationId xmlns:a16="http://schemas.microsoft.com/office/drawing/2014/main" id="{6A66C3E8-8632-720F-E5F4-E8D313304AA6}"/>
              </a:ext>
            </a:extLst>
          </p:cNvPr>
          <p:cNvSpPr>
            <a:spLocks noChangeArrowheads="1"/>
          </p:cNvSpPr>
          <p:nvPr/>
        </p:nvSpPr>
        <p:spPr bwMode="auto">
          <a:xfrm rot="10800000" flipV="1">
            <a:off x="6201101" y="6092793"/>
            <a:ext cx="3159521" cy="722109"/>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3: Hot water generation and storage</a:t>
            </a:r>
          </a:p>
        </p:txBody>
      </p:sp>
      <p:sp>
        <p:nvSpPr>
          <p:cNvPr id="13" name="AutoShape 45">
            <a:extLst>
              <a:ext uri="{FF2B5EF4-FFF2-40B4-BE49-F238E27FC236}">
                <a16:creationId xmlns:a16="http://schemas.microsoft.com/office/drawing/2014/main" id="{99F2EB1E-12A6-BC56-BEDC-493D8179D007}"/>
              </a:ext>
            </a:extLst>
          </p:cNvPr>
          <p:cNvSpPr>
            <a:spLocks noChangeArrowheads="1"/>
          </p:cNvSpPr>
          <p:nvPr/>
        </p:nvSpPr>
        <p:spPr bwMode="auto">
          <a:xfrm rot="10800000" flipV="1">
            <a:off x="9178636" y="3205655"/>
            <a:ext cx="1741612" cy="722108"/>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1: Hot water delivery</a:t>
            </a:r>
            <a:endParaRPr lang="en-US" sz="2000" dirty="0">
              <a:solidFill>
                <a:srgbClr val="000000"/>
              </a:solidFill>
              <a:latin typeface="Times New Roman" pitchFamily="18" charset="0"/>
            </a:endParaRPr>
          </a:p>
        </p:txBody>
      </p:sp>
      <p:cxnSp>
        <p:nvCxnSpPr>
          <p:cNvPr id="14" name="AutoShape 47">
            <a:extLst>
              <a:ext uri="{FF2B5EF4-FFF2-40B4-BE49-F238E27FC236}">
                <a16:creationId xmlns:a16="http://schemas.microsoft.com/office/drawing/2014/main" id="{05D44012-53BC-BC90-C723-2C549CED8CC5}"/>
              </a:ext>
            </a:extLst>
          </p:cNvPr>
          <p:cNvCxnSpPr>
            <a:cxnSpLocks noChangeShapeType="1"/>
            <a:stCxn id="13" idx="2"/>
          </p:cNvCxnSpPr>
          <p:nvPr/>
        </p:nvCxnSpPr>
        <p:spPr bwMode="auto">
          <a:xfrm flipH="1">
            <a:off x="9407236" y="3927763"/>
            <a:ext cx="642206" cy="533400"/>
          </a:xfrm>
          <a:prstGeom prst="straightConnector1">
            <a:avLst/>
          </a:prstGeom>
          <a:noFill/>
          <a:ln w="6350">
            <a:solidFill>
              <a:srgbClr val="000000"/>
            </a:solidFill>
            <a:round/>
            <a:headEnd/>
            <a:tailEnd type="arrow" w="lg" len="lg"/>
          </a:ln>
        </p:spPr>
      </p:cxnSp>
      <p:cxnSp>
        <p:nvCxnSpPr>
          <p:cNvPr id="15" name="AutoShape 50">
            <a:extLst>
              <a:ext uri="{FF2B5EF4-FFF2-40B4-BE49-F238E27FC236}">
                <a16:creationId xmlns:a16="http://schemas.microsoft.com/office/drawing/2014/main" id="{4A217A97-CF05-234F-3D41-9CE7572A765E}"/>
              </a:ext>
            </a:extLst>
          </p:cNvPr>
          <p:cNvCxnSpPr>
            <a:cxnSpLocks noChangeShapeType="1"/>
            <a:stCxn id="12" idx="0"/>
          </p:cNvCxnSpPr>
          <p:nvPr/>
        </p:nvCxnSpPr>
        <p:spPr bwMode="auto">
          <a:xfrm flipH="1" flipV="1">
            <a:off x="6267796" y="5569527"/>
            <a:ext cx="1513065" cy="523266"/>
          </a:xfrm>
          <a:prstGeom prst="straightConnector1">
            <a:avLst/>
          </a:prstGeom>
          <a:noFill/>
          <a:ln w="6350">
            <a:solidFill>
              <a:srgbClr val="000000"/>
            </a:solidFill>
            <a:round/>
            <a:headEnd/>
            <a:tailEnd type="arrow" w="lg" len="lg"/>
          </a:ln>
        </p:spPr>
      </p:cxnSp>
      <p:sp>
        <p:nvSpPr>
          <p:cNvPr id="23" name="AutoShape 45">
            <a:extLst>
              <a:ext uri="{FF2B5EF4-FFF2-40B4-BE49-F238E27FC236}">
                <a16:creationId xmlns:a16="http://schemas.microsoft.com/office/drawing/2014/main" id="{8B02BED6-45D6-5030-61E2-CCE221988FD0}"/>
              </a:ext>
            </a:extLst>
          </p:cNvPr>
          <p:cNvSpPr>
            <a:spLocks noChangeArrowheads="1"/>
          </p:cNvSpPr>
          <p:nvPr/>
        </p:nvSpPr>
        <p:spPr bwMode="auto">
          <a:xfrm rot="10800000" flipV="1">
            <a:off x="9700054" y="1151158"/>
            <a:ext cx="2091000" cy="722108"/>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4: Design Examples</a:t>
            </a:r>
            <a:endParaRPr lang="en-US" sz="2000" dirty="0">
              <a:solidFill>
                <a:srgbClr val="000000"/>
              </a:solidFill>
              <a:latin typeface="Times New Roman" pitchFamily="18" charset="0"/>
            </a:endParaRPr>
          </a:p>
        </p:txBody>
      </p:sp>
      <p:pic>
        <p:nvPicPr>
          <p:cNvPr id="4" name="Sonido grabado">
            <a:hlinkClick r:id="" action="ppaction://media"/>
            <a:extLst>
              <a:ext uri="{FF2B5EF4-FFF2-40B4-BE49-F238E27FC236}">
                <a16:creationId xmlns:a16="http://schemas.microsoft.com/office/drawing/2014/main" id="{260C070B-91F3-B4E6-772A-E4A4CD72D9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1008" y="208371"/>
            <a:ext cx="854075" cy="854075"/>
          </a:xfrm>
          <a:prstGeom prst="rect">
            <a:avLst/>
          </a:prstGeom>
        </p:spPr>
      </p:pic>
    </p:spTree>
    <p:extLst>
      <p:ext uri="{BB962C8B-B14F-4D97-AF65-F5344CB8AC3E}">
        <p14:creationId xmlns:p14="http://schemas.microsoft.com/office/powerpoint/2010/main" val="1470431410"/>
      </p:ext>
    </p:extLst>
  </p:cSld>
  <p:clrMapOvr>
    <a:masterClrMapping/>
  </p:clrMapOvr>
  <mc:AlternateContent xmlns:mc="http://schemas.openxmlformats.org/markup-compatibility/2006" xmlns:p14="http://schemas.microsoft.com/office/powerpoint/2010/main">
    <mc:Choice Requires="p14">
      <p:transition spd="med" p14:dur="700" advTm="68963">
        <p:fade/>
      </p:transition>
    </mc:Choice>
    <mc:Fallback xmlns="">
      <p:transition spd="med" advTm="68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1+#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4"/>
                </p:tgtEl>
              </p:cMediaNode>
            </p:audio>
          </p:childTnLst>
        </p:cTn>
      </p:par>
    </p:tnLst>
    <p:bldLst>
      <p:bldP spid="10" grpId="0" animBg="1"/>
      <p:bldP spid="12" grpId="0" animBg="1"/>
      <p:bldP spid="13"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C17A-9411-BD53-F2EC-84C764AE9B24}"/>
              </a:ext>
            </a:extLst>
          </p:cNvPr>
          <p:cNvSpPr>
            <a:spLocks noGrp="1"/>
          </p:cNvSpPr>
          <p:nvPr>
            <p:ph type="title"/>
          </p:nvPr>
        </p:nvSpPr>
        <p:spPr>
          <a:xfrm>
            <a:off x="0" y="365125"/>
            <a:ext cx="12535279" cy="1325563"/>
          </a:xfrm>
        </p:spPr>
        <p:txBody>
          <a:bodyPr/>
          <a:lstStyle/>
          <a:p>
            <a:r>
              <a:rPr lang="en-US" dirty="0"/>
              <a:t>Industry Standard Hot Water System Energy Intensity</a:t>
            </a:r>
          </a:p>
        </p:txBody>
      </p:sp>
      <p:graphicFrame>
        <p:nvGraphicFramePr>
          <p:cNvPr id="4" name="Table 3">
            <a:extLst>
              <a:ext uri="{FF2B5EF4-FFF2-40B4-BE49-F238E27FC236}">
                <a16:creationId xmlns:a16="http://schemas.microsoft.com/office/drawing/2014/main" id="{1BAE085A-2F54-C239-94D1-97A9C2AB8DC4}"/>
              </a:ext>
            </a:extLst>
          </p:cNvPr>
          <p:cNvGraphicFramePr>
            <a:graphicFrameLocks noGrp="1"/>
          </p:cNvGraphicFramePr>
          <p:nvPr>
            <p:extLst>
              <p:ext uri="{D42A27DB-BD31-4B8C-83A1-F6EECF244321}">
                <p14:modId xmlns:p14="http://schemas.microsoft.com/office/powerpoint/2010/main" val="1079604335"/>
              </p:ext>
            </p:extLst>
          </p:nvPr>
        </p:nvGraphicFramePr>
        <p:xfrm>
          <a:off x="976184" y="1690688"/>
          <a:ext cx="9885404" cy="4302340"/>
        </p:xfrm>
        <a:graphic>
          <a:graphicData uri="http://schemas.openxmlformats.org/drawingml/2006/table">
            <a:tbl>
              <a:tblPr>
                <a:tableStyleId>{125E5076-3810-47DD-B79F-674D7AD40C01}</a:tableStyleId>
              </a:tblPr>
              <a:tblGrid>
                <a:gridCol w="1697495">
                  <a:extLst>
                    <a:ext uri="{9D8B030D-6E8A-4147-A177-3AD203B41FA5}">
                      <a16:colId xmlns:a16="http://schemas.microsoft.com/office/drawing/2014/main" val="1038530092"/>
                    </a:ext>
                  </a:extLst>
                </a:gridCol>
                <a:gridCol w="1031809">
                  <a:extLst>
                    <a:ext uri="{9D8B030D-6E8A-4147-A177-3AD203B41FA5}">
                      <a16:colId xmlns:a16="http://schemas.microsoft.com/office/drawing/2014/main" val="2721242419"/>
                    </a:ext>
                  </a:extLst>
                </a:gridCol>
                <a:gridCol w="1264800">
                  <a:extLst>
                    <a:ext uri="{9D8B030D-6E8A-4147-A177-3AD203B41FA5}">
                      <a16:colId xmlns:a16="http://schemas.microsoft.com/office/drawing/2014/main" val="4280296943"/>
                    </a:ext>
                  </a:extLst>
                </a:gridCol>
                <a:gridCol w="1298083">
                  <a:extLst>
                    <a:ext uri="{9D8B030D-6E8A-4147-A177-3AD203B41FA5}">
                      <a16:colId xmlns:a16="http://schemas.microsoft.com/office/drawing/2014/main" val="3057074959"/>
                    </a:ext>
                  </a:extLst>
                </a:gridCol>
                <a:gridCol w="1098378">
                  <a:extLst>
                    <a:ext uri="{9D8B030D-6E8A-4147-A177-3AD203B41FA5}">
                      <a16:colId xmlns:a16="http://schemas.microsoft.com/office/drawing/2014/main" val="3493836144"/>
                    </a:ext>
                  </a:extLst>
                </a:gridCol>
                <a:gridCol w="1115021">
                  <a:extLst>
                    <a:ext uri="{9D8B030D-6E8A-4147-A177-3AD203B41FA5}">
                      <a16:colId xmlns:a16="http://schemas.microsoft.com/office/drawing/2014/main" val="4095886028"/>
                    </a:ext>
                  </a:extLst>
                </a:gridCol>
                <a:gridCol w="1288098">
                  <a:extLst>
                    <a:ext uri="{9D8B030D-6E8A-4147-A177-3AD203B41FA5}">
                      <a16:colId xmlns:a16="http://schemas.microsoft.com/office/drawing/2014/main" val="4104528043"/>
                    </a:ext>
                  </a:extLst>
                </a:gridCol>
                <a:gridCol w="1091720">
                  <a:extLst>
                    <a:ext uri="{9D8B030D-6E8A-4147-A177-3AD203B41FA5}">
                      <a16:colId xmlns:a16="http://schemas.microsoft.com/office/drawing/2014/main" val="932581550"/>
                    </a:ext>
                  </a:extLst>
                </a:gridCol>
              </a:tblGrid>
              <a:tr h="2027540">
                <a:tc>
                  <a:txBody>
                    <a:bodyPr/>
                    <a:lstStyle/>
                    <a:p>
                      <a:pPr marL="0" marR="0">
                        <a:spcBef>
                          <a:spcPts val="0"/>
                        </a:spcBef>
                        <a:spcAft>
                          <a:spcPts val="0"/>
                        </a:spcAft>
                      </a:pPr>
                      <a:r>
                        <a:rPr lang="en-US" sz="1800" dirty="0">
                          <a:effectLst/>
                        </a:rPr>
                        <a:t> </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fontAlgn="ctr">
                        <a:spcBef>
                          <a:spcPts val="0"/>
                        </a:spcBef>
                        <a:spcAft>
                          <a:spcPts val="0"/>
                        </a:spcAft>
                      </a:pPr>
                      <a:r>
                        <a:rPr lang="en-US" sz="1800">
                          <a:effectLst/>
                        </a:rPr>
                        <a:t>Water Use (gal/d)</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Natural Gas Use (Therms/y)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Use </a:t>
                      </a:r>
                    </a:p>
                    <a:p>
                      <a:pPr marL="0" marR="0" algn="ctr" fontAlgn="ctr">
                        <a:spcBef>
                          <a:spcPts val="0"/>
                        </a:spcBef>
                        <a:spcAft>
                          <a:spcPts val="0"/>
                        </a:spcAft>
                      </a:pPr>
                      <a:r>
                        <a:rPr lang="en-US" sz="1800">
                          <a:effectLst/>
                        </a:rPr>
                        <a:t>(kWh/y)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Water &amp; Sewer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Utility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976240"/>
                  </a:ext>
                </a:extLst>
              </a:tr>
              <a:tr h="1137400">
                <a:tc>
                  <a:txBody>
                    <a:bodyPr/>
                    <a:lstStyle/>
                    <a:p>
                      <a:pPr marL="0" marR="0" fontAlgn="ctr">
                        <a:spcBef>
                          <a:spcPts val="0"/>
                        </a:spcBef>
                        <a:spcAft>
                          <a:spcPts val="0"/>
                        </a:spcAft>
                      </a:pPr>
                      <a:r>
                        <a:rPr lang="en-US" sz="1800">
                          <a:effectLst/>
                        </a:rPr>
                        <a:t>Quick-Service </a:t>
                      </a:r>
                    </a:p>
                    <a:p>
                      <a:pPr marL="0" marR="0" fontAlgn="ctr">
                        <a:spcBef>
                          <a:spcPts val="0"/>
                        </a:spcBef>
                        <a:spcAft>
                          <a:spcPts val="0"/>
                        </a:spcAft>
                      </a:pPr>
                      <a:r>
                        <a:rPr lang="en-US" sz="1800">
                          <a:effectLst/>
                        </a:rPr>
                        <a:t>Restaurant </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fontAlgn="ctr">
                        <a:spcBef>
                          <a:spcPts val="0"/>
                        </a:spcBef>
                        <a:spcAft>
                          <a:spcPts val="0"/>
                        </a:spcAft>
                      </a:pPr>
                      <a:r>
                        <a:rPr lang="en-US" sz="1800" dirty="0">
                          <a:solidFill>
                            <a:schemeClr val="tx1"/>
                          </a:solidFill>
                          <a:effectLst/>
                        </a:rPr>
                        <a:t>500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1,600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$3,400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$2,600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$6,000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36560437"/>
                  </a:ext>
                </a:extLst>
              </a:tr>
              <a:tr h="1137400">
                <a:tc>
                  <a:txBody>
                    <a:bodyPr/>
                    <a:lstStyle/>
                    <a:p>
                      <a:pPr marL="0" marR="0" fontAlgn="ctr">
                        <a:spcBef>
                          <a:spcPts val="0"/>
                        </a:spcBef>
                        <a:spcAft>
                          <a:spcPts val="0"/>
                        </a:spcAft>
                      </a:pPr>
                      <a:r>
                        <a:rPr lang="en-US" sz="1800">
                          <a:effectLst/>
                        </a:rPr>
                        <a:t>Full-Service </a:t>
                      </a:r>
                    </a:p>
                    <a:p>
                      <a:pPr marL="0" marR="0" fontAlgn="ctr">
                        <a:spcBef>
                          <a:spcPts val="0"/>
                        </a:spcBef>
                        <a:spcAft>
                          <a:spcPts val="0"/>
                        </a:spcAft>
                      </a:pPr>
                      <a:r>
                        <a:rPr lang="en-US" sz="1800">
                          <a:effectLst/>
                        </a:rPr>
                        <a:t>Restaurant </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solidFill>
                            <a:schemeClr val="tx1"/>
                          </a:solidFill>
                          <a:effectLst/>
                        </a:rPr>
                        <a:t>2,000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8,400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73,340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$13,700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$13,900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$21,400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$51,700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098413"/>
                  </a:ext>
                </a:extLst>
              </a:tr>
            </a:tbl>
          </a:graphicData>
        </a:graphic>
      </p:graphicFrame>
      <p:pic>
        <p:nvPicPr>
          <p:cNvPr id="5" name="Sonido grabado">
            <a:hlinkClick r:id="" action="ppaction://media"/>
            <a:extLst>
              <a:ext uri="{FF2B5EF4-FFF2-40B4-BE49-F238E27FC236}">
                <a16:creationId xmlns:a16="http://schemas.microsoft.com/office/drawing/2014/main" id="{FB3E2F15-58AB-5B7D-7403-4F512C74F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8886" y="6038917"/>
            <a:ext cx="819083" cy="819083"/>
          </a:xfrm>
          <a:prstGeom prst="rect">
            <a:avLst/>
          </a:prstGeom>
        </p:spPr>
      </p:pic>
    </p:spTree>
    <p:extLst>
      <p:ext uri="{BB962C8B-B14F-4D97-AF65-F5344CB8AC3E}">
        <p14:creationId xmlns:p14="http://schemas.microsoft.com/office/powerpoint/2010/main" val="2245459929"/>
      </p:ext>
    </p:extLst>
  </p:cSld>
  <p:clrMapOvr>
    <a:masterClrMapping/>
  </p:clrMapOvr>
  <mc:AlternateContent xmlns:mc="http://schemas.openxmlformats.org/markup-compatibility/2006" xmlns:p14="http://schemas.microsoft.com/office/powerpoint/2010/main">
    <mc:Choice Requires="p14">
      <p:transition spd="med" p14:dur="700" advTm="127042">
        <p:fade/>
      </p:transition>
    </mc:Choice>
    <mc:Fallback xmlns="">
      <p:transition spd="med" advTm="1270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66A5-7FD2-1147-200D-02510817E253}"/>
              </a:ext>
            </a:extLst>
          </p:cNvPr>
          <p:cNvSpPr>
            <a:spLocks noGrp="1"/>
          </p:cNvSpPr>
          <p:nvPr>
            <p:ph type="title"/>
          </p:nvPr>
        </p:nvSpPr>
        <p:spPr>
          <a:xfrm>
            <a:off x="1933073" y="192781"/>
            <a:ext cx="8325852" cy="1325563"/>
          </a:xfrm>
        </p:spPr>
        <p:txBody>
          <a:bodyPr>
            <a:normAutofit/>
          </a:bodyPr>
          <a:lstStyle/>
          <a:p>
            <a:r>
              <a:rPr lang="en-US" dirty="0"/>
              <a:t>Hot Water System Savings Potential</a:t>
            </a:r>
          </a:p>
        </p:txBody>
      </p:sp>
      <p:graphicFrame>
        <p:nvGraphicFramePr>
          <p:cNvPr id="4" name="Table 3">
            <a:extLst>
              <a:ext uri="{FF2B5EF4-FFF2-40B4-BE49-F238E27FC236}">
                <a16:creationId xmlns:a16="http://schemas.microsoft.com/office/drawing/2014/main" id="{DD1421BE-B112-6C8D-4BD4-4D88747C97DD}"/>
              </a:ext>
            </a:extLst>
          </p:cNvPr>
          <p:cNvGraphicFramePr>
            <a:graphicFrameLocks noGrp="1"/>
          </p:cNvGraphicFramePr>
          <p:nvPr>
            <p:extLst>
              <p:ext uri="{D42A27DB-BD31-4B8C-83A1-F6EECF244321}">
                <p14:modId xmlns:p14="http://schemas.microsoft.com/office/powerpoint/2010/main" val="3581543987"/>
              </p:ext>
            </p:extLst>
          </p:nvPr>
        </p:nvGraphicFramePr>
        <p:xfrm>
          <a:off x="1006046" y="1396314"/>
          <a:ext cx="10179907" cy="4856205"/>
        </p:xfrm>
        <a:graphic>
          <a:graphicData uri="http://schemas.openxmlformats.org/drawingml/2006/table">
            <a:tbl>
              <a:tblPr>
                <a:tableStyleId>{125E5076-3810-47DD-B79F-674D7AD40C01}</a:tableStyleId>
              </a:tblPr>
              <a:tblGrid>
                <a:gridCol w="1013077">
                  <a:extLst>
                    <a:ext uri="{9D8B030D-6E8A-4147-A177-3AD203B41FA5}">
                      <a16:colId xmlns:a16="http://schemas.microsoft.com/office/drawing/2014/main" val="350492422"/>
                    </a:ext>
                  </a:extLst>
                </a:gridCol>
                <a:gridCol w="898469">
                  <a:extLst>
                    <a:ext uri="{9D8B030D-6E8A-4147-A177-3AD203B41FA5}">
                      <a16:colId xmlns:a16="http://schemas.microsoft.com/office/drawing/2014/main" val="4006409320"/>
                    </a:ext>
                  </a:extLst>
                </a:gridCol>
                <a:gridCol w="1311887">
                  <a:extLst>
                    <a:ext uri="{9D8B030D-6E8A-4147-A177-3AD203B41FA5}">
                      <a16:colId xmlns:a16="http://schemas.microsoft.com/office/drawing/2014/main" val="1700922544"/>
                    </a:ext>
                  </a:extLst>
                </a:gridCol>
                <a:gridCol w="1105177">
                  <a:extLst>
                    <a:ext uri="{9D8B030D-6E8A-4147-A177-3AD203B41FA5}">
                      <a16:colId xmlns:a16="http://schemas.microsoft.com/office/drawing/2014/main" val="3708089993"/>
                    </a:ext>
                  </a:extLst>
                </a:gridCol>
                <a:gridCol w="1013077">
                  <a:extLst>
                    <a:ext uri="{9D8B030D-6E8A-4147-A177-3AD203B41FA5}">
                      <a16:colId xmlns:a16="http://schemas.microsoft.com/office/drawing/2014/main" val="4028211094"/>
                    </a:ext>
                  </a:extLst>
                </a:gridCol>
                <a:gridCol w="1081641">
                  <a:extLst>
                    <a:ext uri="{9D8B030D-6E8A-4147-A177-3AD203B41FA5}">
                      <a16:colId xmlns:a16="http://schemas.microsoft.com/office/drawing/2014/main" val="4228107207"/>
                    </a:ext>
                  </a:extLst>
                </a:gridCol>
                <a:gridCol w="1221834">
                  <a:extLst>
                    <a:ext uri="{9D8B030D-6E8A-4147-A177-3AD203B41FA5}">
                      <a16:colId xmlns:a16="http://schemas.microsoft.com/office/drawing/2014/main" val="132797389"/>
                    </a:ext>
                  </a:extLst>
                </a:gridCol>
                <a:gridCol w="1012057">
                  <a:extLst>
                    <a:ext uri="{9D8B030D-6E8A-4147-A177-3AD203B41FA5}">
                      <a16:colId xmlns:a16="http://schemas.microsoft.com/office/drawing/2014/main" val="4231909968"/>
                    </a:ext>
                  </a:extLst>
                </a:gridCol>
                <a:gridCol w="1522688">
                  <a:extLst>
                    <a:ext uri="{9D8B030D-6E8A-4147-A177-3AD203B41FA5}">
                      <a16:colId xmlns:a16="http://schemas.microsoft.com/office/drawing/2014/main" val="4275161538"/>
                    </a:ext>
                  </a:extLst>
                </a:gridCol>
              </a:tblGrid>
              <a:tr h="1618735">
                <a:tc>
                  <a:txBody>
                    <a:bodyPr/>
                    <a:lstStyle/>
                    <a:p>
                      <a:pPr marL="0" marR="0">
                        <a:spcBef>
                          <a:spcPts val="0"/>
                        </a:spcBef>
                        <a:spcAft>
                          <a:spcPts val="0"/>
                        </a:spcAft>
                      </a:pPr>
                      <a:r>
                        <a:rPr lang="en-US" sz="1800" dirty="0">
                          <a:effectLst/>
                        </a:rPr>
                        <a:t> </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fontAlgn="ctr">
                        <a:spcBef>
                          <a:spcPts val="0"/>
                        </a:spcBef>
                        <a:spcAft>
                          <a:spcPts val="0"/>
                        </a:spcAft>
                      </a:pPr>
                      <a:r>
                        <a:rPr lang="en-US" sz="1800" dirty="0">
                          <a:effectLst/>
                        </a:rPr>
                        <a:t>Water Use (gal/d)</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Use (</a:t>
                      </a:r>
                      <a:r>
                        <a:rPr lang="en-US" sz="1800" dirty="0" err="1">
                          <a:effectLst/>
                        </a:rPr>
                        <a:t>Therms</a:t>
                      </a:r>
                      <a:r>
                        <a:rPr lang="en-US" sz="1800" dirty="0">
                          <a:effectLst/>
                        </a:rPr>
                        <a:t>/y)</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Use </a:t>
                      </a:r>
                    </a:p>
                    <a:p>
                      <a:pPr marL="0" marR="0" algn="ctr" fontAlgn="ctr">
                        <a:spcBef>
                          <a:spcPts val="0"/>
                        </a:spcBef>
                        <a:spcAft>
                          <a:spcPts val="0"/>
                        </a:spcAft>
                      </a:pPr>
                      <a:r>
                        <a:rPr lang="en-US" sz="1800">
                          <a:effectLst/>
                        </a:rPr>
                        <a:t>(kWh/y)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Water &amp; Sewer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Utility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Savings over Conventional</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7228814"/>
                  </a:ext>
                </a:extLst>
              </a:tr>
              <a:tr h="1618735">
                <a:tc>
                  <a:txBody>
                    <a:bodyPr/>
                    <a:lstStyle/>
                    <a:p>
                      <a:pPr marL="0" marR="0" fontAlgn="ctr">
                        <a:spcBef>
                          <a:spcPts val="0"/>
                        </a:spcBef>
                        <a:spcAft>
                          <a:spcPts val="0"/>
                        </a:spcAft>
                      </a:pPr>
                      <a:r>
                        <a:rPr lang="en-US" sz="1800">
                          <a:effectLst/>
                        </a:rPr>
                        <a:t>Best-in-Class </a:t>
                      </a:r>
                    </a:p>
                    <a:p>
                      <a:pPr marL="0" marR="0" fontAlgn="ctr">
                        <a:spcBef>
                          <a:spcPts val="0"/>
                        </a:spcBef>
                        <a:spcAft>
                          <a:spcPts val="0"/>
                        </a:spcAft>
                      </a:pPr>
                      <a:r>
                        <a:rPr lang="en-US" sz="1800">
                          <a:effectLst/>
                        </a:rPr>
                        <a:t>QSR</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fontAlgn="ctr">
                        <a:spcBef>
                          <a:spcPts val="0"/>
                        </a:spcBef>
                        <a:spcAft>
                          <a:spcPts val="0"/>
                        </a:spcAft>
                      </a:pPr>
                      <a:r>
                        <a:rPr lang="en-US" sz="1800" dirty="0">
                          <a:solidFill>
                            <a:schemeClr val="tx1"/>
                          </a:solidFill>
                          <a:effectLst/>
                        </a:rPr>
                        <a:t>400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1,000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$2,700 </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$4,400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17748879"/>
                  </a:ext>
                </a:extLst>
              </a:tr>
              <a:tr h="1618735">
                <a:tc>
                  <a:txBody>
                    <a:bodyPr/>
                    <a:lstStyle/>
                    <a:p>
                      <a:pPr marL="0" marR="0" fontAlgn="ctr">
                        <a:spcBef>
                          <a:spcPts val="0"/>
                        </a:spcBef>
                        <a:spcAft>
                          <a:spcPts val="0"/>
                        </a:spcAft>
                      </a:pPr>
                      <a:r>
                        <a:rPr lang="en-US" sz="1800">
                          <a:effectLst/>
                        </a:rPr>
                        <a:t>Best-in-Class</a:t>
                      </a:r>
                    </a:p>
                    <a:p>
                      <a:pPr marL="0" marR="0" fontAlgn="ctr">
                        <a:spcBef>
                          <a:spcPts val="0"/>
                        </a:spcBef>
                        <a:spcAft>
                          <a:spcPts val="0"/>
                        </a:spcAft>
                      </a:pPr>
                      <a:r>
                        <a:rPr lang="en-US" sz="1800">
                          <a:effectLst/>
                        </a:rPr>
                        <a:t>FSR</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solidFill>
                            <a:schemeClr val="tx1"/>
                          </a:solidFill>
                          <a:effectLst/>
                        </a:rPr>
                        <a:t>1,600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5,500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63,870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$11,000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$9,100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$21,000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$41,100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$10,600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2822751"/>
                  </a:ext>
                </a:extLst>
              </a:tr>
            </a:tbl>
          </a:graphicData>
        </a:graphic>
      </p:graphicFrame>
      <p:pic>
        <p:nvPicPr>
          <p:cNvPr id="6" name="Sonido grabado">
            <a:hlinkClick r:id="" action="ppaction://media"/>
            <a:extLst>
              <a:ext uri="{FF2B5EF4-FFF2-40B4-BE49-F238E27FC236}">
                <a16:creationId xmlns:a16="http://schemas.microsoft.com/office/drawing/2014/main" id="{832F7EF2-7053-F179-5A6E-7F2258D26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8422" y="372326"/>
            <a:ext cx="966472" cy="966472"/>
          </a:xfrm>
          <a:prstGeom prst="rect">
            <a:avLst/>
          </a:prstGeom>
        </p:spPr>
      </p:pic>
    </p:spTree>
    <p:extLst>
      <p:ext uri="{BB962C8B-B14F-4D97-AF65-F5344CB8AC3E}">
        <p14:creationId xmlns:p14="http://schemas.microsoft.com/office/powerpoint/2010/main" val="2400628043"/>
      </p:ext>
    </p:extLst>
  </p:cSld>
  <p:clrMapOvr>
    <a:masterClrMapping/>
  </p:clrMapOvr>
  <mc:AlternateContent xmlns:mc="http://schemas.openxmlformats.org/markup-compatibility/2006" xmlns:p14="http://schemas.microsoft.com/office/powerpoint/2010/main">
    <mc:Choice Requires="p14">
      <p:transition spd="med" p14:dur="700" advTm="53128">
        <p:fade/>
      </p:transition>
    </mc:Choice>
    <mc:Fallback xmlns="">
      <p:transition spd="med" advTm="531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A174-961F-B3E9-708E-F3433444A928}"/>
              </a:ext>
            </a:extLst>
          </p:cNvPr>
          <p:cNvSpPr>
            <a:spLocks noGrp="1"/>
          </p:cNvSpPr>
          <p:nvPr>
            <p:ph type="title"/>
          </p:nvPr>
        </p:nvSpPr>
        <p:spPr/>
        <p:txBody>
          <a:bodyPr/>
          <a:lstStyle/>
          <a:p>
            <a:r>
              <a:rPr lang="en-US" dirty="0"/>
              <a:t>Design Path for Savings</a:t>
            </a:r>
          </a:p>
        </p:txBody>
      </p:sp>
      <p:sp>
        <p:nvSpPr>
          <p:cNvPr id="4" name="Rectangle: Rounded Corners 3">
            <a:extLst>
              <a:ext uri="{FF2B5EF4-FFF2-40B4-BE49-F238E27FC236}">
                <a16:creationId xmlns:a16="http://schemas.microsoft.com/office/drawing/2014/main" id="{D6A05A25-761A-E300-9248-92813A2117A2}"/>
              </a:ext>
            </a:extLst>
          </p:cNvPr>
          <p:cNvSpPr/>
          <p:nvPr/>
        </p:nvSpPr>
        <p:spPr>
          <a:xfrm>
            <a:off x="838200" y="1690688"/>
            <a:ext cx="3503140" cy="1843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Specify Efficient Hot Water Equipment</a:t>
            </a:r>
          </a:p>
        </p:txBody>
      </p:sp>
      <p:sp>
        <p:nvSpPr>
          <p:cNvPr id="5" name="Rectangle: Rounded Corners 4">
            <a:extLst>
              <a:ext uri="{FF2B5EF4-FFF2-40B4-BE49-F238E27FC236}">
                <a16:creationId xmlns:a16="http://schemas.microsoft.com/office/drawing/2014/main" id="{A1578C92-D340-208A-B3BD-1B0269E6CACB}"/>
              </a:ext>
            </a:extLst>
          </p:cNvPr>
          <p:cNvSpPr/>
          <p:nvPr/>
        </p:nvSpPr>
        <p:spPr>
          <a:xfrm>
            <a:off x="5385485" y="1764189"/>
            <a:ext cx="2627871"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Build an Efficient Distribution System</a:t>
            </a:r>
          </a:p>
        </p:txBody>
      </p:sp>
      <p:sp>
        <p:nvSpPr>
          <p:cNvPr id="6" name="Rectangle: Rounded Corners 5">
            <a:extLst>
              <a:ext uri="{FF2B5EF4-FFF2-40B4-BE49-F238E27FC236}">
                <a16:creationId xmlns:a16="http://schemas.microsoft.com/office/drawing/2014/main" id="{15D50002-4669-EB93-F6CF-4AC686BDA09D}"/>
              </a:ext>
            </a:extLst>
          </p:cNvPr>
          <p:cNvSpPr/>
          <p:nvPr/>
        </p:nvSpPr>
        <p:spPr>
          <a:xfrm>
            <a:off x="8789775" y="1764189"/>
            <a:ext cx="2959445"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Optimize the Control of the Recirculation Loop</a:t>
            </a:r>
          </a:p>
        </p:txBody>
      </p:sp>
      <p:sp>
        <p:nvSpPr>
          <p:cNvPr id="7" name="Rectangle: Rounded Corners 6">
            <a:extLst>
              <a:ext uri="{FF2B5EF4-FFF2-40B4-BE49-F238E27FC236}">
                <a16:creationId xmlns:a16="http://schemas.microsoft.com/office/drawing/2014/main" id="{FD9A9AC8-D888-734A-26B1-9F355451C757}"/>
              </a:ext>
            </a:extLst>
          </p:cNvPr>
          <p:cNvSpPr/>
          <p:nvPr/>
        </p:nvSpPr>
        <p:spPr>
          <a:xfrm>
            <a:off x="6699421" y="3901839"/>
            <a:ext cx="2827638" cy="9198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Specify High Efficiency Water Heaters</a:t>
            </a:r>
          </a:p>
        </p:txBody>
      </p:sp>
      <p:sp>
        <p:nvSpPr>
          <p:cNvPr id="8" name="Rectangle: Rounded Corners 7">
            <a:extLst>
              <a:ext uri="{FF2B5EF4-FFF2-40B4-BE49-F238E27FC236}">
                <a16:creationId xmlns:a16="http://schemas.microsoft.com/office/drawing/2014/main" id="{5CAED447-8FD5-0762-64A5-69A44F41B1EB}"/>
              </a:ext>
            </a:extLst>
          </p:cNvPr>
          <p:cNvSpPr/>
          <p:nvPr/>
        </p:nvSpPr>
        <p:spPr>
          <a:xfrm>
            <a:off x="2589770" y="5105634"/>
            <a:ext cx="3892380" cy="1500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Commission and Develop a Maintenance and Equipment Replacement Plan</a:t>
            </a:r>
          </a:p>
        </p:txBody>
      </p:sp>
      <p:cxnSp>
        <p:nvCxnSpPr>
          <p:cNvPr id="12" name="Straight Arrow Connector 11">
            <a:extLst>
              <a:ext uri="{FF2B5EF4-FFF2-40B4-BE49-F238E27FC236}">
                <a16:creationId xmlns:a16="http://schemas.microsoft.com/office/drawing/2014/main" id="{E8F07F6D-5E84-FD7E-9523-EBD2EE490050}"/>
              </a:ext>
            </a:extLst>
          </p:cNvPr>
          <p:cNvCxnSpPr>
            <a:stCxn id="4" idx="3"/>
            <a:endCxn id="5" idx="1"/>
          </p:cNvCxnSpPr>
          <p:nvPr/>
        </p:nvCxnSpPr>
        <p:spPr>
          <a:xfrm flipV="1">
            <a:off x="4341340" y="2160119"/>
            <a:ext cx="1044145" cy="452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2BF01-816C-5618-040E-5B42753F99DF}"/>
              </a:ext>
            </a:extLst>
          </p:cNvPr>
          <p:cNvCxnSpPr>
            <a:stCxn id="5" idx="2"/>
            <a:endCxn id="7" idx="0"/>
          </p:cNvCxnSpPr>
          <p:nvPr/>
        </p:nvCxnSpPr>
        <p:spPr>
          <a:xfrm>
            <a:off x="6699421" y="2556049"/>
            <a:ext cx="1413819"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48DE63-8761-E55C-9F5D-AC72E8E9575E}"/>
              </a:ext>
            </a:extLst>
          </p:cNvPr>
          <p:cNvCxnSpPr>
            <a:stCxn id="6" idx="2"/>
            <a:endCxn id="7" idx="0"/>
          </p:cNvCxnSpPr>
          <p:nvPr/>
        </p:nvCxnSpPr>
        <p:spPr>
          <a:xfrm flipH="1">
            <a:off x="8113240" y="2556049"/>
            <a:ext cx="2156258"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B007C0-09E2-B3CD-EE16-A9576A7846EC}"/>
              </a:ext>
            </a:extLst>
          </p:cNvPr>
          <p:cNvCxnSpPr>
            <a:stCxn id="7" idx="2"/>
            <a:endCxn id="8" idx="3"/>
          </p:cNvCxnSpPr>
          <p:nvPr/>
        </p:nvCxnSpPr>
        <p:spPr>
          <a:xfrm flipH="1">
            <a:off x="6482150" y="4821711"/>
            <a:ext cx="1631090" cy="1034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F3B37E-7784-722C-03C9-24E57ABBF0B6}"/>
              </a:ext>
            </a:extLst>
          </p:cNvPr>
          <p:cNvCxnSpPr>
            <a:stCxn id="8" idx="1"/>
            <a:endCxn id="4" idx="2"/>
          </p:cNvCxnSpPr>
          <p:nvPr/>
        </p:nvCxnSpPr>
        <p:spPr>
          <a:xfrm flipV="1">
            <a:off x="2589770" y="3534032"/>
            <a:ext cx="0" cy="232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Plus Sign 22">
            <a:extLst>
              <a:ext uri="{FF2B5EF4-FFF2-40B4-BE49-F238E27FC236}">
                <a16:creationId xmlns:a16="http://schemas.microsoft.com/office/drawing/2014/main" id="{705A9C07-D88E-A791-B166-67E448CC227C}"/>
              </a:ext>
            </a:extLst>
          </p:cNvPr>
          <p:cNvSpPr/>
          <p:nvPr/>
        </p:nvSpPr>
        <p:spPr>
          <a:xfrm>
            <a:off x="8204886" y="2026508"/>
            <a:ext cx="321276" cy="3089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onido grabado">
            <a:hlinkClick r:id="" action="ppaction://media"/>
            <a:extLst>
              <a:ext uri="{FF2B5EF4-FFF2-40B4-BE49-F238E27FC236}">
                <a16:creationId xmlns:a16="http://schemas.microsoft.com/office/drawing/2014/main" id="{9D3A53DB-1AA4-EFCB-7C63-3710BA43D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4393" y="486211"/>
            <a:ext cx="768848" cy="768848"/>
          </a:xfrm>
          <a:prstGeom prst="rect">
            <a:avLst/>
          </a:prstGeom>
        </p:spPr>
      </p:pic>
    </p:spTree>
    <p:extLst>
      <p:ext uri="{BB962C8B-B14F-4D97-AF65-F5344CB8AC3E}">
        <p14:creationId xmlns:p14="http://schemas.microsoft.com/office/powerpoint/2010/main" val="282485722"/>
      </p:ext>
    </p:extLst>
  </p:cSld>
  <p:clrMapOvr>
    <a:masterClrMapping/>
  </p:clrMapOvr>
  <mc:AlternateContent xmlns:mc="http://schemas.openxmlformats.org/markup-compatibility/2006" xmlns:p14="http://schemas.microsoft.com/office/powerpoint/2010/main">
    <mc:Choice Requires="p14">
      <p:transition spd="med" p14:dur="700" advTm="80810">
        <p:fade/>
      </p:transition>
    </mc:Choice>
    <mc:Fallback xmlns="">
      <p:transition spd="med" advTm="80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1: Fixtures and Dishmachines</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ADB4D0FE-9A6D-9E28-83B8-5FEF4B67E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6177" y="4588782"/>
            <a:ext cx="799646" cy="799646"/>
          </a:xfrm>
          <a:prstGeom prst="rect">
            <a:avLst/>
          </a:prstGeom>
        </p:spPr>
      </p:pic>
    </p:spTree>
    <p:extLst>
      <p:ext uri="{BB962C8B-B14F-4D97-AF65-F5344CB8AC3E}">
        <p14:creationId xmlns:p14="http://schemas.microsoft.com/office/powerpoint/2010/main" val="3385998030"/>
      </p:ext>
    </p:extLst>
  </p:cSld>
  <p:clrMapOvr>
    <a:masterClrMapping/>
  </p:clrMapOvr>
  <mc:AlternateContent xmlns:mc="http://schemas.openxmlformats.org/markup-compatibility/2006" xmlns:p14="http://schemas.microsoft.com/office/powerpoint/2010/main">
    <mc:Choice Requires="p14">
      <p:transition spd="med" p14:dur="700" advTm="5254">
        <p:fade/>
      </p:transition>
    </mc:Choice>
    <mc:Fallback xmlns="">
      <p:transition spd="med" advTm="52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265D5B-4EE9-295B-60B3-4A73680A6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9132" y="2834548"/>
            <a:ext cx="1179397" cy="2954182"/>
          </a:xfrm>
          <a:prstGeom prst="rect">
            <a:avLst/>
          </a:prstGeom>
        </p:spPr>
      </p:pic>
      <p:sp>
        <p:nvSpPr>
          <p:cNvPr id="2" name="Title 1">
            <a:extLst>
              <a:ext uri="{FF2B5EF4-FFF2-40B4-BE49-F238E27FC236}">
                <a16:creationId xmlns:a16="http://schemas.microsoft.com/office/drawing/2014/main" id="{4305907B-B7AE-1FCE-4783-7100DD5868A2}"/>
              </a:ext>
            </a:extLst>
          </p:cNvPr>
          <p:cNvSpPr>
            <a:spLocks noGrp="1"/>
          </p:cNvSpPr>
          <p:nvPr>
            <p:ph type="title"/>
          </p:nvPr>
        </p:nvSpPr>
        <p:spPr/>
        <p:txBody>
          <a:bodyPr/>
          <a:lstStyle/>
          <a:p>
            <a:r>
              <a:rPr lang="en-US" dirty="0"/>
              <a:t>Why is specifying efficient fixtures an important design step?</a:t>
            </a:r>
          </a:p>
        </p:txBody>
      </p:sp>
      <p:sp>
        <p:nvSpPr>
          <p:cNvPr id="3" name="Content Placeholder 2">
            <a:extLst>
              <a:ext uri="{FF2B5EF4-FFF2-40B4-BE49-F238E27FC236}">
                <a16:creationId xmlns:a16="http://schemas.microsoft.com/office/drawing/2014/main" id="{3CE80D00-5034-99FC-6D51-20D9955D1BB0}"/>
              </a:ext>
            </a:extLst>
          </p:cNvPr>
          <p:cNvSpPr>
            <a:spLocks noGrp="1"/>
          </p:cNvSpPr>
          <p:nvPr>
            <p:ph idx="1"/>
          </p:nvPr>
        </p:nvSpPr>
        <p:spPr>
          <a:xfrm>
            <a:off x="838200" y="1690688"/>
            <a:ext cx="10515600" cy="909077"/>
          </a:xfrm>
        </p:spPr>
        <p:txBody>
          <a:bodyPr/>
          <a:lstStyle/>
          <a:p>
            <a:pPr marL="0" indent="0">
              <a:buNone/>
            </a:pPr>
            <a:r>
              <a:rPr lang="en-US" dirty="0"/>
              <a:t>Determining hot water demand (especially from the dishmachine) determines the size of every other part of your system</a:t>
            </a:r>
          </a:p>
        </p:txBody>
      </p:sp>
      <p:pic>
        <p:nvPicPr>
          <p:cNvPr id="4" name="Picture 3" descr="A picture containing light, electronics&#10;&#10;Description automatically generated">
            <a:extLst>
              <a:ext uri="{FF2B5EF4-FFF2-40B4-BE49-F238E27FC236}">
                <a16:creationId xmlns:a16="http://schemas.microsoft.com/office/drawing/2014/main" id="{5B4F6C94-9375-4DA4-8AF8-541F6F8F76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1346" y="4258235"/>
            <a:ext cx="1916049" cy="1277902"/>
          </a:xfrm>
          <a:prstGeom prst="rect">
            <a:avLst/>
          </a:prstGeom>
        </p:spPr>
      </p:pic>
      <p:pic>
        <p:nvPicPr>
          <p:cNvPr id="5" name="Picture 4">
            <a:extLst>
              <a:ext uri="{FF2B5EF4-FFF2-40B4-BE49-F238E27FC236}">
                <a16:creationId xmlns:a16="http://schemas.microsoft.com/office/drawing/2014/main" id="{BA4A2CA9-90FC-B2BE-8FB6-9ED6636860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0266" y="3429000"/>
            <a:ext cx="2811567" cy="1876130"/>
          </a:xfrm>
          <a:prstGeom prst="rect">
            <a:avLst/>
          </a:prstGeom>
        </p:spPr>
      </p:pic>
      <p:pic>
        <p:nvPicPr>
          <p:cNvPr id="6" name="Picture 5">
            <a:extLst>
              <a:ext uri="{FF2B5EF4-FFF2-40B4-BE49-F238E27FC236}">
                <a16:creationId xmlns:a16="http://schemas.microsoft.com/office/drawing/2014/main" id="{11C73E24-6873-E908-DC10-E527D8932E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1346" y="2789725"/>
            <a:ext cx="2201329" cy="1278550"/>
          </a:xfrm>
          <a:prstGeom prst="rect">
            <a:avLst/>
          </a:prstGeom>
        </p:spPr>
      </p:pic>
      <p:pic>
        <p:nvPicPr>
          <p:cNvPr id="8" name="Picture 6">
            <a:extLst>
              <a:ext uri="{FF2B5EF4-FFF2-40B4-BE49-F238E27FC236}">
                <a16:creationId xmlns:a16="http://schemas.microsoft.com/office/drawing/2014/main" id="{FD6740E8-0DA1-0662-2603-DE727DF19FF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328952" y="2696675"/>
            <a:ext cx="1403393" cy="2743200"/>
          </a:xfrm>
          <a:prstGeom prst="rect">
            <a:avLst/>
          </a:prstGeom>
          <a:noFill/>
          <a:ln w="9525">
            <a:noFill/>
            <a:miter lim="800000"/>
            <a:headEnd/>
            <a:tailEnd/>
          </a:ln>
        </p:spPr>
      </p:pic>
      <p:pic>
        <p:nvPicPr>
          <p:cNvPr id="10" name="Sonido grabado">
            <a:hlinkClick r:id="" action="ppaction://media"/>
            <a:extLst>
              <a:ext uri="{FF2B5EF4-FFF2-40B4-BE49-F238E27FC236}">
                <a16:creationId xmlns:a16="http://schemas.microsoft.com/office/drawing/2014/main" id="{058B6A54-12CA-39D4-99CA-18FD9A60EB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1943" y="491051"/>
            <a:ext cx="740803" cy="740803"/>
          </a:xfrm>
          <a:prstGeom prst="rect">
            <a:avLst/>
          </a:prstGeom>
        </p:spPr>
      </p:pic>
    </p:spTree>
    <p:extLst>
      <p:ext uri="{BB962C8B-B14F-4D97-AF65-F5344CB8AC3E}">
        <p14:creationId xmlns:p14="http://schemas.microsoft.com/office/powerpoint/2010/main" val="1318902904"/>
      </p:ext>
    </p:extLst>
  </p:cSld>
  <p:clrMapOvr>
    <a:masterClrMapping/>
  </p:clrMapOvr>
  <mc:AlternateContent xmlns:mc="http://schemas.openxmlformats.org/markup-compatibility/2006" xmlns:p14="http://schemas.microsoft.com/office/powerpoint/2010/main">
    <mc:Choice Requires="p14">
      <p:transition spd="med" p14:dur="700" advTm="38341">
        <p:fade/>
      </p:transition>
    </mc:Choice>
    <mc:Fallback xmlns="">
      <p:transition spd="med" advTm="38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3184" y="1278149"/>
            <a:ext cx="8607552" cy="5150468"/>
          </a:xfrm>
          <a:prstGeom prst="rect">
            <a:avLst/>
          </a:prstGeom>
        </p:spPr>
      </p:pic>
      <p:sp>
        <p:nvSpPr>
          <p:cNvPr id="5" name="Title 1">
            <a:extLst>
              <a:ext uri="{FF2B5EF4-FFF2-40B4-BE49-F238E27FC236}">
                <a16:creationId xmlns:a16="http://schemas.microsoft.com/office/drawing/2014/main" id="{C5712544-DE5B-45ED-A1E9-313CBC266ABB}"/>
              </a:ext>
            </a:extLst>
          </p:cNvPr>
          <p:cNvSpPr txBox="1">
            <a:spLocks/>
          </p:cNvSpPr>
          <p:nvPr/>
        </p:nvSpPr>
        <p:spPr>
          <a:xfrm>
            <a:off x="1624013" y="146051"/>
            <a:ext cx="7886700"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75" i="0" u="none" strike="noStrike" kern="1200" cap="none" spc="0" normalizeH="0" baseline="0" noProof="0" dirty="0">
                <a:ln>
                  <a:noFill/>
                </a:ln>
                <a:solidFill>
                  <a:prstClr val="black"/>
                </a:solidFill>
                <a:effectLst/>
                <a:uLnTx/>
                <a:uFillTx/>
                <a:ea typeface="+mj-ea"/>
                <a:cs typeface="+mj-cs"/>
              </a:rPr>
              <a:t>Hot Water Use at Each Fixture</a:t>
            </a:r>
          </a:p>
        </p:txBody>
      </p:sp>
      <p:pic>
        <p:nvPicPr>
          <p:cNvPr id="3" name="Sonido grabado">
            <a:hlinkClick r:id="" action="ppaction://media"/>
            <a:extLst>
              <a:ext uri="{FF2B5EF4-FFF2-40B4-BE49-F238E27FC236}">
                <a16:creationId xmlns:a16="http://schemas.microsoft.com/office/drawing/2014/main" id="{395C2680-9C6E-6868-281E-5B7B14BF59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6690" y="302231"/>
            <a:ext cx="775455" cy="775455"/>
          </a:xfrm>
          <a:prstGeom prst="rect">
            <a:avLst/>
          </a:prstGeom>
        </p:spPr>
      </p:pic>
    </p:spTree>
    <p:extLst>
      <p:ext uri="{BB962C8B-B14F-4D97-AF65-F5344CB8AC3E}">
        <p14:creationId xmlns:p14="http://schemas.microsoft.com/office/powerpoint/2010/main" val="2071357364"/>
      </p:ext>
    </p:extLst>
  </p:cSld>
  <p:clrMapOvr>
    <a:masterClrMapping/>
  </p:clrMapOvr>
  <mc:AlternateContent xmlns:mc="http://schemas.openxmlformats.org/markup-compatibility/2006" xmlns:p14="http://schemas.microsoft.com/office/powerpoint/2010/main">
    <mc:Choice Requires="p14">
      <p:transition spd="med" p14:dur="700" advTm="33751">
        <p:fade/>
      </p:transition>
    </mc:Choice>
    <mc:Fallback xmlns="">
      <p:transition spd="med" advTm="337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machines with different types of equipment&#10;&#10;Description automatically generated with medium confidence">
            <a:extLst>
              <a:ext uri="{FF2B5EF4-FFF2-40B4-BE49-F238E27FC236}">
                <a16:creationId xmlns:a16="http://schemas.microsoft.com/office/drawing/2014/main" id="{6D94949B-638B-612B-04AB-70C34F5ED03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8431" y="1366464"/>
            <a:ext cx="10105369" cy="4715839"/>
          </a:xfrm>
          <a:prstGeom prst="rect">
            <a:avLst/>
          </a:prstGeom>
        </p:spPr>
      </p:pic>
      <p:sp>
        <p:nvSpPr>
          <p:cNvPr id="6" name="Title 1">
            <a:extLst>
              <a:ext uri="{FF2B5EF4-FFF2-40B4-BE49-F238E27FC236}">
                <a16:creationId xmlns:a16="http://schemas.microsoft.com/office/drawing/2014/main" id="{B5EAFCBC-25AD-7EA7-6AAF-E09069522F63}"/>
              </a:ext>
            </a:extLst>
          </p:cNvPr>
          <p:cNvSpPr txBox="1">
            <a:spLocks/>
          </p:cNvSpPr>
          <p:nvPr/>
        </p:nvSpPr>
        <p:spPr>
          <a:xfrm>
            <a:off x="513708" y="365125"/>
            <a:ext cx="10840092"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a:lstStyle>
          <a:p>
            <a:r>
              <a:rPr lang="en-US" dirty="0">
                <a:latin typeface="+mj-lt"/>
              </a:rPr>
              <a:t>Types of Commercial Dishmachines</a:t>
            </a:r>
          </a:p>
        </p:txBody>
      </p:sp>
      <p:pic>
        <p:nvPicPr>
          <p:cNvPr id="3" name="Sonido grabado">
            <a:hlinkClick r:id="" action="ppaction://media"/>
            <a:extLst>
              <a:ext uri="{FF2B5EF4-FFF2-40B4-BE49-F238E27FC236}">
                <a16:creationId xmlns:a16="http://schemas.microsoft.com/office/drawing/2014/main" id="{0EDA2631-ECC0-4F29-F625-5FBD1434C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78887" y="743040"/>
            <a:ext cx="674914" cy="674914"/>
          </a:xfrm>
          <a:prstGeom prst="rect">
            <a:avLst/>
          </a:prstGeom>
        </p:spPr>
      </p:pic>
    </p:spTree>
    <p:extLst>
      <p:ext uri="{BB962C8B-B14F-4D97-AF65-F5344CB8AC3E}">
        <p14:creationId xmlns:p14="http://schemas.microsoft.com/office/powerpoint/2010/main" val="2075027720"/>
      </p:ext>
    </p:extLst>
  </p:cSld>
  <p:clrMapOvr>
    <a:masterClrMapping/>
  </p:clrMapOvr>
  <mc:AlternateContent xmlns:mc="http://schemas.openxmlformats.org/markup-compatibility/2006" xmlns:p14="http://schemas.microsoft.com/office/powerpoint/2010/main">
    <mc:Choice Requires="p14">
      <p:transition spd="med" p14:dur="700" advTm="81263">
        <p:fade/>
      </p:transition>
    </mc:Choice>
    <mc:Fallback xmlns="">
      <p:transition spd="med" advTm="812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70888BD-E282-BFC3-543C-8A0042826E80}"/>
              </a:ext>
            </a:extLst>
          </p:cNvPr>
          <p:cNvGraphicFramePr>
            <a:graphicFrameLocks noGrp="1"/>
          </p:cNvGraphicFramePr>
          <p:nvPr>
            <p:extLst>
              <p:ext uri="{D42A27DB-BD31-4B8C-83A1-F6EECF244321}">
                <p14:modId xmlns:p14="http://schemas.microsoft.com/office/powerpoint/2010/main" val="1575372957"/>
              </p:ext>
            </p:extLst>
          </p:nvPr>
        </p:nvGraphicFramePr>
        <p:xfrm>
          <a:off x="898493" y="1648829"/>
          <a:ext cx="10395013" cy="4567914"/>
        </p:xfrm>
        <a:graphic>
          <a:graphicData uri="http://schemas.openxmlformats.org/drawingml/2006/table">
            <a:tbl>
              <a:tblPr>
                <a:tableStyleId>{B301B821-A1FF-4177-AEE7-76D212191A09}</a:tableStyleId>
              </a:tblPr>
              <a:tblGrid>
                <a:gridCol w="2879423">
                  <a:extLst>
                    <a:ext uri="{9D8B030D-6E8A-4147-A177-3AD203B41FA5}">
                      <a16:colId xmlns:a16="http://schemas.microsoft.com/office/drawing/2014/main" val="3404352865"/>
                    </a:ext>
                  </a:extLst>
                </a:gridCol>
                <a:gridCol w="2779295">
                  <a:extLst>
                    <a:ext uri="{9D8B030D-6E8A-4147-A177-3AD203B41FA5}">
                      <a16:colId xmlns:a16="http://schemas.microsoft.com/office/drawing/2014/main" val="1658381741"/>
                    </a:ext>
                  </a:extLst>
                </a:gridCol>
                <a:gridCol w="2346157">
                  <a:extLst>
                    <a:ext uri="{9D8B030D-6E8A-4147-A177-3AD203B41FA5}">
                      <a16:colId xmlns:a16="http://schemas.microsoft.com/office/drawing/2014/main" val="2414470289"/>
                    </a:ext>
                  </a:extLst>
                </a:gridCol>
                <a:gridCol w="2390138">
                  <a:extLst>
                    <a:ext uri="{9D8B030D-6E8A-4147-A177-3AD203B41FA5}">
                      <a16:colId xmlns:a16="http://schemas.microsoft.com/office/drawing/2014/main" val="3183034765"/>
                    </a:ext>
                  </a:extLst>
                </a:gridCol>
              </a:tblGrid>
              <a:tr h="726714">
                <a:tc>
                  <a:txBody>
                    <a:bodyPr/>
                    <a:lstStyle/>
                    <a:p>
                      <a:pPr marL="0" marR="0" fontAlgn="ctr">
                        <a:spcBef>
                          <a:spcPts val="0"/>
                        </a:spcBef>
                        <a:spcAft>
                          <a:spcPts val="0"/>
                        </a:spcAft>
                      </a:pPr>
                      <a:r>
                        <a:rPr lang="en-US" sz="1800" b="1" dirty="0">
                          <a:solidFill>
                            <a:schemeClr val="bg1"/>
                          </a:solidFill>
                          <a:effectLst/>
                        </a:rPr>
                        <a:t>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Conventional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ENERGY STAR</a:t>
                      </a:r>
                      <a:r>
                        <a:rPr lang="en-US" sz="1800" b="1" baseline="30000"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Best-in-Class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16303882"/>
                  </a:ext>
                </a:extLst>
              </a:tr>
              <a:tr h="726714">
                <a:tc>
                  <a:txBody>
                    <a:bodyPr/>
                    <a:lstStyle/>
                    <a:p>
                      <a:pPr marL="0" marR="0" fontAlgn="ctr">
                        <a:spcBef>
                          <a:spcPts val="0"/>
                        </a:spcBef>
                        <a:spcAft>
                          <a:spcPts val="0"/>
                        </a:spcAft>
                      </a:pPr>
                      <a:r>
                        <a:rPr lang="en-US" sz="1800" b="1" dirty="0">
                          <a:solidFill>
                            <a:schemeClr val="bg1"/>
                          </a:solidFill>
                          <a:effectLst/>
                        </a:rPr>
                        <a:t>Undercounter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0.8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0.7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0.6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189235032"/>
                  </a:ext>
                </a:extLst>
              </a:tr>
              <a:tr h="1193886">
                <a:tc>
                  <a:txBody>
                    <a:bodyPr/>
                    <a:lstStyle/>
                    <a:p>
                      <a:pPr marL="0" marR="0" fontAlgn="ctr">
                        <a:spcBef>
                          <a:spcPts val="0"/>
                        </a:spcBef>
                        <a:spcAft>
                          <a:spcPts val="0"/>
                        </a:spcAft>
                      </a:pPr>
                      <a:r>
                        <a:rPr lang="en-US" sz="1800" b="1" dirty="0">
                          <a:solidFill>
                            <a:schemeClr val="bg1"/>
                          </a:solidFill>
                          <a:effectLst/>
                        </a:rPr>
                        <a:t>Undercounter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2.5 gal/rack</a:t>
                      </a:r>
                    </a:p>
                    <a:p>
                      <a:pPr marL="0" marR="0" algn="ctr" fontAlgn="ctr">
                        <a:spcBef>
                          <a:spcPts val="0"/>
                        </a:spcBef>
                        <a:spcAft>
                          <a:spcPts val="0"/>
                        </a:spcAft>
                      </a:pPr>
                      <a:r>
                        <a:rPr lang="en-US" sz="1800" dirty="0">
                          <a:effectLst/>
                        </a:rPr>
                        <a:t>4,750 Btu/rack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1.1 gal/rack</a:t>
                      </a:r>
                    </a:p>
                    <a:p>
                      <a:pPr marL="0" marR="0" algn="ctr" fontAlgn="ctr">
                        <a:spcBef>
                          <a:spcPts val="0"/>
                        </a:spcBef>
                        <a:spcAft>
                          <a:spcPts val="0"/>
                        </a:spcAft>
                      </a:pPr>
                      <a:r>
                        <a:rPr lang="en-US" sz="1800">
                          <a:effectLst/>
                        </a:rPr>
                        <a:t>3,000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0.7 gal/rack</a:t>
                      </a:r>
                    </a:p>
                    <a:p>
                      <a:pPr marL="0" marR="0" algn="ctr" fontAlgn="ctr">
                        <a:spcBef>
                          <a:spcPts val="0"/>
                        </a:spcBef>
                        <a:spcAft>
                          <a:spcPts val="0"/>
                        </a:spcAft>
                      </a:pPr>
                      <a:r>
                        <a:rPr lang="en-US" sz="1800">
                          <a:effectLst/>
                        </a:rPr>
                        <a:t>1,370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363333771"/>
                  </a:ext>
                </a:extLst>
              </a:tr>
              <a:tr h="726714">
                <a:tc>
                  <a:txBody>
                    <a:bodyPr/>
                    <a:lstStyle/>
                    <a:p>
                      <a:pPr marL="0" marR="0" fontAlgn="ctr">
                        <a:spcBef>
                          <a:spcPts val="0"/>
                        </a:spcBef>
                        <a:spcAft>
                          <a:spcPts val="0"/>
                        </a:spcAft>
                      </a:pPr>
                      <a:r>
                        <a:rPr lang="en-US" sz="1800" b="1" dirty="0">
                          <a:solidFill>
                            <a:schemeClr val="bg1"/>
                          </a:solidFill>
                          <a:effectLst/>
                        </a:rPr>
                        <a:t>Door-Type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1.0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0.7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0.6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4205902744"/>
                  </a:ext>
                </a:extLst>
              </a:tr>
              <a:tr h="1193886">
                <a:tc>
                  <a:txBody>
                    <a:bodyPr/>
                    <a:lstStyle/>
                    <a:p>
                      <a:pPr marL="0" marR="0" fontAlgn="ctr">
                        <a:spcBef>
                          <a:spcPts val="0"/>
                        </a:spcBef>
                        <a:spcAft>
                          <a:spcPts val="0"/>
                        </a:spcAft>
                      </a:pPr>
                      <a:r>
                        <a:rPr lang="en-US" sz="1800" b="1" dirty="0">
                          <a:solidFill>
                            <a:schemeClr val="bg1"/>
                          </a:solidFill>
                          <a:effectLst/>
                        </a:rPr>
                        <a:t>Door-Type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1.4 gal/rack</a:t>
                      </a:r>
                    </a:p>
                    <a:p>
                      <a:pPr marL="0" marR="0" algn="ctr" fontAlgn="ctr">
                        <a:spcBef>
                          <a:spcPts val="0"/>
                        </a:spcBef>
                        <a:spcAft>
                          <a:spcPts val="0"/>
                        </a:spcAft>
                      </a:pPr>
                      <a:r>
                        <a:rPr lang="en-US" sz="1800">
                          <a:effectLst/>
                        </a:rPr>
                        <a:t>3,800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0.95 gal/rack</a:t>
                      </a:r>
                    </a:p>
                    <a:p>
                      <a:pPr marL="0" marR="0" algn="ctr" fontAlgn="ctr">
                        <a:spcBef>
                          <a:spcPts val="0"/>
                        </a:spcBef>
                        <a:spcAft>
                          <a:spcPts val="0"/>
                        </a:spcAft>
                      </a:pPr>
                      <a:r>
                        <a:rPr lang="en-US" sz="1800">
                          <a:effectLst/>
                        </a:rPr>
                        <a:t>2,600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0.75 gal/rack</a:t>
                      </a:r>
                    </a:p>
                    <a:p>
                      <a:pPr marL="0" marR="0" algn="ctr" fontAlgn="ctr">
                        <a:spcBef>
                          <a:spcPts val="0"/>
                        </a:spcBef>
                        <a:spcAft>
                          <a:spcPts val="0"/>
                        </a:spcAft>
                      </a:pPr>
                      <a:r>
                        <a:rPr lang="en-US" sz="1800" dirty="0">
                          <a:effectLst/>
                        </a:rPr>
                        <a:t>2,000 Btu/rack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898954704"/>
                  </a:ext>
                </a:extLst>
              </a:tr>
            </a:tbl>
          </a:graphicData>
        </a:graphic>
      </p:graphicFrame>
      <p:sp>
        <p:nvSpPr>
          <p:cNvPr id="2" name="Title 1">
            <a:extLst>
              <a:ext uri="{FF2B5EF4-FFF2-40B4-BE49-F238E27FC236}">
                <a16:creationId xmlns:a16="http://schemas.microsoft.com/office/drawing/2014/main" id="{A7CE0978-126A-032E-B319-82B610A52ADC}"/>
              </a:ext>
            </a:extLst>
          </p:cNvPr>
          <p:cNvSpPr>
            <a:spLocks noGrp="1"/>
          </p:cNvSpPr>
          <p:nvPr>
            <p:ph type="title"/>
          </p:nvPr>
        </p:nvSpPr>
        <p:spPr>
          <a:xfrm>
            <a:off x="513708" y="365125"/>
            <a:ext cx="10840092" cy="1325563"/>
          </a:xfrm>
        </p:spPr>
        <p:txBody>
          <a:bodyPr/>
          <a:lstStyle/>
          <a:p>
            <a:r>
              <a:rPr lang="en-US" dirty="0"/>
              <a:t>Energy and Water Use of Small Dishmachines</a:t>
            </a:r>
          </a:p>
        </p:txBody>
      </p:sp>
      <p:pic>
        <p:nvPicPr>
          <p:cNvPr id="5" name="Sonido grabado">
            <a:hlinkClick r:id="" action="ppaction://media"/>
            <a:extLst>
              <a:ext uri="{FF2B5EF4-FFF2-40B4-BE49-F238E27FC236}">
                <a16:creationId xmlns:a16="http://schemas.microsoft.com/office/drawing/2014/main" id="{F6DB52F5-EFD6-9A56-3AA1-33A1E67EF5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5624" y="473308"/>
            <a:ext cx="835539" cy="835539"/>
          </a:xfrm>
          <a:prstGeom prst="rect">
            <a:avLst/>
          </a:prstGeom>
        </p:spPr>
      </p:pic>
    </p:spTree>
    <p:extLst>
      <p:ext uri="{BB962C8B-B14F-4D97-AF65-F5344CB8AC3E}">
        <p14:creationId xmlns:p14="http://schemas.microsoft.com/office/powerpoint/2010/main" val="1152806730"/>
      </p:ext>
    </p:extLst>
  </p:cSld>
  <p:clrMapOvr>
    <a:masterClrMapping/>
  </p:clrMapOvr>
  <mc:AlternateContent xmlns:mc="http://schemas.openxmlformats.org/markup-compatibility/2006" xmlns:p14="http://schemas.microsoft.com/office/powerpoint/2010/main">
    <mc:Choice Requires="p14">
      <p:transition spd="med" p14:dur="700" advTm="65995">
        <p:fade/>
      </p:transition>
    </mc:Choice>
    <mc:Fallback xmlns="">
      <p:transition spd="med" advTm="659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758-663E-1880-D8AF-85F810E51F65}"/>
              </a:ext>
            </a:extLst>
          </p:cNvPr>
          <p:cNvSpPr>
            <a:spLocks noGrp="1"/>
          </p:cNvSpPr>
          <p:nvPr>
            <p:ph type="title"/>
          </p:nvPr>
        </p:nvSpPr>
        <p:spPr>
          <a:xfrm>
            <a:off x="1534309" y="1798637"/>
            <a:ext cx="9123381" cy="1325563"/>
          </a:xfrm>
        </p:spPr>
        <p:txBody>
          <a:bodyPr/>
          <a:lstStyle/>
          <a:p>
            <a:r>
              <a:rPr lang="en-US" dirty="0"/>
              <a:t>Use this button to access the voiceover:</a:t>
            </a:r>
          </a:p>
        </p:txBody>
      </p:sp>
      <p:pic>
        <p:nvPicPr>
          <p:cNvPr id="3" name="Sonido grabado">
            <a:hlinkClick r:id="" action="ppaction://media"/>
            <a:extLst>
              <a:ext uri="{FF2B5EF4-FFF2-40B4-BE49-F238E27FC236}">
                <a16:creationId xmlns:a16="http://schemas.microsoft.com/office/drawing/2014/main" id="{4F90EA42-492A-F8F6-4017-603C14E38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293" y="3298372"/>
            <a:ext cx="1521560" cy="1521560"/>
          </a:xfrm>
          <a:prstGeom prst="rect">
            <a:avLst/>
          </a:prstGeom>
        </p:spPr>
      </p:pic>
    </p:spTree>
    <p:extLst>
      <p:ext uri="{BB962C8B-B14F-4D97-AF65-F5344CB8AC3E}">
        <p14:creationId xmlns:p14="http://schemas.microsoft.com/office/powerpoint/2010/main" val="2627160479"/>
      </p:ext>
    </p:extLst>
  </p:cSld>
  <p:clrMapOvr>
    <a:masterClrMapping/>
  </p:clrMapOvr>
  <mc:AlternateContent xmlns:mc="http://schemas.openxmlformats.org/markup-compatibility/2006" xmlns:p14="http://schemas.microsoft.com/office/powerpoint/2010/main">
    <mc:Choice Requires="p14">
      <p:transition spd="med" p14:dur="700" advTm="6435">
        <p:fade/>
      </p:transition>
    </mc:Choice>
    <mc:Fallback xmlns="">
      <p:transition spd="med" advTm="64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07F7B9-1064-CAB1-AA57-BE6779BC5D8E}"/>
              </a:ext>
            </a:extLst>
          </p:cNvPr>
          <p:cNvGraphicFramePr>
            <a:graphicFrameLocks noGrp="1"/>
          </p:cNvGraphicFramePr>
          <p:nvPr>
            <p:extLst>
              <p:ext uri="{D42A27DB-BD31-4B8C-83A1-F6EECF244321}">
                <p14:modId xmlns:p14="http://schemas.microsoft.com/office/powerpoint/2010/main" val="2174055807"/>
              </p:ext>
            </p:extLst>
          </p:nvPr>
        </p:nvGraphicFramePr>
        <p:xfrm>
          <a:off x="1091952" y="1690687"/>
          <a:ext cx="9978502" cy="4672251"/>
        </p:xfrm>
        <a:graphic>
          <a:graphicData uri="http://schemas.openxmlformats.org/drawingml/2006/table">
            <a:tbl>
              <a:tblPr>
                <a:tableStyleId>{B301B821-A1FF-4177-AEE7-76D212191A09}</a:tableStyleId>
              </a:tblPr>
              <a:tblGrid>
                <a:gridCol w="2962690">
                  <a:extLst>
                    <a:ext uri="{9D8B030D-6E8A-4147-A177-3AD203B41FA5}">
                      <a16:colId xmlns:a16="http://schemas.microsoft.com/office/drawing/2014/main" val="3783280256"/>
                    </a:ext>
                  </a:extLst>
                </a:gridCol>
                <a:gridCol w="2466474">
                  <a:extLst>
                    <a:ext uri="{9D8B030D-6E8A-4147-A177-3AD203B41FA5}">
                      <a16:colId xmlns:a16="http://schemas.microsoft.com/office/drawing/2014/main" val="3844352745"/>
                    </a:ext>
                  </a:extLst>
                </a:gridCol>
                <a:gridCol w="2406316">
                  <a:extLst>
                    <a:ext uri="{9D8B030D-6E8A-4147-A177-3AD203B41FA5}">
                      <a16:colId xmlns:a16="http://schemas.microsoft.com/office/drawing/2014/main" val="1332807595"/>
                    </a:ext>
                  </a:extLst>
                </a:gridCol>
                <a:gridCol w="2143022">
                  <a:extLst>
                    <a:ext uri="{9D8B030D-6E8A-4147-A177-3AD203B41FA5}">
                      <a16:colId xmlns:a16="http://schemas.microsoft.com/office/drawing/2014/main" val="1717402769"/>
                    </a:ext>
                  </a:extLst>
                </a:gridCol>
              </a:tblGrid>
              <a:tr h="607345">
                <a:tc>
                  <a:txBody>
                    <a:bodyPr/>
                    <a:lstStyle/>
                    <a:p>
                      <a:pPr marL="0" marR="0" fontAlgn="ctr">
                        <a:spcBef>
                          <a:spcPts val="0"/>
                        </a:spcBef>
                        <a:spcAft>
                          <a:spcPts val="0"/>
                        </a:spcAft>
                      </a:pPr>
                      <a:r>
                        <a:rPr lang="en-US" sz="1800" b="1" dirty="0">
                          <a:solidFill>
                            <a:schemeClr val="bg1"/>
                          </a:solidFill>
                          <a:effectLst/>
                        </a:rPr>
                        <a:t>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Conventional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ENERGY STAR</a:t>
                      </a:r>
                      <a:r>
                        <a:rPr lang="en-US" sz="1800" b="1" baseline="30000"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Best-in-Class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881958815"/>
                  </a:ext>
                </a:extLst>
              </a:tr>
              <a:tr h="618573">
                <a:tc>
                  <a:txBody>
                    <a:bodyPr/>
                    <a:lstStyle/>
                    <a:p>
                      <a:pPr marL="0" marR="0" fontAlgn="ctr">
                        <a:spcBef>
                          <a:spcPts val="0"/>
                        </a:spcBef>
                        <a:spcAft>
                          <a:spcPts val="0"/>
                        </a:spcAft>
                      </a:pPr>
                      <a:r>
                        <a:rPr lang="en-US" sz="1800" b="1" dirty="0">
                          <a:solidFill>
                            <a:schemeClr val="bg1"/>
                          </a:solidFill>
                          <a:effectLst/>
                        </a:rPr>
                        <a:t>Rack Conveyor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260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130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80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454615874"/>
                  </a:ext>
                </a:extLst>
              </a:tr>
              <a:tr h="1413880">
                <a:tc>
                  <a:txBody>
                    <a:bodyPr/>
                    <a:lstStyle/>
                    <a:p>
                      <a:pPr marL="0" marR="0" fontAlgn="ctr">
                        <a:spcBef>
                          <a:spcPts val="0"/>
                        </a:spcBef>
                        <a:spcAft>
                          <a:spcPts val="0"/>
                        </a:spcAft>
                      </a:pPr>
                      <a:r>
                        <a:rPr lang="en-US" sz="1800" b="1" dirty="0">
                          <a:solidFill>
                            <a:schemeClr val="bg1"/>
                          </a:solidFill>
                          <a:effectLst/>
                        </a:rPr>
                        <a:t>Rack Conveyor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660 gal/h</a:t>
                      </a:r>
                    </a:p>
                    <a:p>
                      <a:pPr marL="0" marR="0" algn="ctr" fontAlgn="ctr">
                        <a:spcBef>
                          <a:spcPts val="0"/>
                        </a:spcBef>
                        <a:spcAft>
                          <a:spcPts val="0"/>
                        </a:spcAft>
                      </a:pPr>
                      <a:r>
                        <a:rPr lang="en-US" sz="1800">
                          <a:effectLst/>
                        </a:rPr>
                        <a:t>960,000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300 gal/h</a:t>
                      </a:r>
                    </a:p>
                    <a:p>
                      <a:pPr marL="0" marR="0" algn="ctr" fontAlgn="ctr">
                        <a:spcBef>
                          <a:spcPts val="0"/>
                        </a:spcBef>
                        <a:spcAft>
                          <a:spcPts val="0"/>
                        </a:spcAft>
                      </a:pPr>
                      <a:r>
                        <a:rPr lang="en-US" sz="1800">
                          <a:effectLst/>
                        </a:rPr>
                        <a:t>590,000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130 gal/h</a:t>
                      </a:r>
                    </a:p>
                    <a:p>
                      <a:pPr marL="0" marR="0" algn="ctr" fontAlgn="ctr">
                        <a:spcBef>
                          <a:spcPts val="0"/>
                        </a:spcBef>
                        <a:spcAft>
                          <a:spcPts val="0"/>
                        </a:spcAft>
                      </a:pPr>
                      <a:r>
                        <a:rPr lang="en-US" sz="1800">
                          <a:effectLst/>
                        </a:rPr>
                        <a:t>350,000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355216149"/>
                  </a:ext>
                </a:extLst>
              </a:tr>
              <a:tr h="618573">
                <a:tc>
                  <a:txBody>
                    <a:bodyPr/>
                    <a:lstStyle/>
                    <a:p>
                      <a:pPr marL="0" marR="0" fontAlgn="ctr">
                        <a:spcBef>
                          <a:spcPts val="0"/>
                        </a:spcBef>
                        <a:spcAft>
                          <a:spcPts val="0"/>
                        </a:spcAft>
                      </a:pPr>
                      <a:r>
                        <a:rPr lang="en-US" sz="1800" b="1" dirty="0">
                          <a:solidFill>
                            <a:schemeClr val="bg1"/>
                          </a:solidFill>
                          <a:effectLst/>
                        </a:rPr>
                        <a:t>Flight-Type Conveyor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280 gal/h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85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85 gal/h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745747409"/>
                  </a:ext>
                </a:extLst>
              </a:tr>
              <a:tr h="1413880">
                <a:tc>
                  <a:txBody>
                    <a:bodyPr/>
                    <a:lstStyle/>
                    <a:p>
                      <a:pPr marL="0" marR="0" fontAlgn="ctr">
                        <a:spcBef>
                          <a:spcPts val="0"/>
                        </a:spcBef>
                        <a:spcAft>
                          <a:spcPts val="0"/>
                        </a:spcAft>
                      </a:pPr>
                      <a:r>
                        <a:rPr lang="en-US" sz="1800" b="1" dirty="0">
                          <a:solidFill>
                            <a:schemeClr val="bg1"/>
                          </a:solidFill>
                          <a:effectLst/>
                        </a:rPr>
                        <a:t>Flight-Type Conveyor </a:t>
                      </a:r>
                    </a:p>
                    <a:p>
                      <a:pPr marL="0" marR="0" fontAlgn="ctr">
                        <a:spcBef>
                          <a:spcPts val="0"/>
                        </a:spcBef>
                        <a:spcAft>
                          <a:spcPts val="0"/>
                        </a:spcAft>
                      </a:pPr>
                      <a:r>
                        <a:rPr lang="en-US" sz="1800" b="1" dirty="0">
                          <a:solidFill>
                            <a:schemeClr val="bg1"/>
                          </a:solidFill>
                          <a:effectLst/>
                        </a:rPr>
                        <a:t>(Real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1,100 gal/h</a:t>
                      </a:r>
                    </a:p>
                    <a:p>
                      <a:pPr marL="0" marR="0" algn="ctr" fontAlgn="ctr">
                        <a:spcBef>
                          <a:spcPts val="0"/>
                        </a:spcBef>
                        <a:spcAft>
                          <a:spcPts val="0"/>
                        </a:spcAft>
                      </a:pPr>
                      <a:r>
                        <a:rPr lang="en-US" sz="1800">
                          <a:effectLst/>
                        </a:rPr>
                        <a:t>1,800,000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280 gal/h</a:t>
                      </a:r>
                    </a:p>
                    <a:p>
                      <a:pPr marL="0" marR="0" algn="ctr" fontAlgn="ctr">
                        <a:spcBef>
                          <a:spcPts val="0"/>
                        </a:spcBef>
                        <a:spcAft>
                          <a:spcPts val="0"/>
                        </a:spcAft>
                      </a:pPr>
                      <a:r>
                        <a:rPr lang="en-US" sz="1800">
                          <a:effectLst/>
                        </a:rPr>
                        <a:t>685,000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140 gal/h</a:t>
                      </a:r>
                    </a:p>
                    <a:p>
                      <a:pPr marL="0" marR="0" algn="ctr" fontAlgn="ctr">
                        <a:spcBef>
                          <a:spcPts val="0"/>
                        </a:spcBef>
                        <a:spcAft>
                          <a:spcPts val="0"/>
                        </a:spcAft>
                      </a:pPr>
                      <a:r>
                        <a:rPr lang="en-US" sz="1800" dirty="0">
                          <a:effectLst/>
                        </a:rPr>
                        <a:t>395,000 Btu/h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898245875"/>
                  </a:ext>
                </a:extLst>
              </a:tr>
            </a:tbl>
          </a:graphicData>
        </a:graphic>
      </p:graphicFrame>
      <p:sp>
        <p:nvSpPr>
          <p:cNvPr id="2" name="Title 1">
            <a:extLst>
              <a:ext uri="{FF2B5EF4-FFF2-40B4-BE49-F238E27FC236}">
                <a16:creationId xmlns:a16="http://schemas.microsoft.com/office/drawing/2014/main" id="{9DE7829C-4580-5F80-DE85-B029E7654B6A}"/>
              </a:ext>
            </a:extLst>
          </p:cNvPr>
          <p:cNvSpPr>
            <a:spLocks noGrp="1"/>
          </p:cNvSpPr>
          <p:nvPr>
            <p:ph type="title"/>
          </p:nvPr>
        </p:nvSpPr>
        <p:spPr>
          <a:xfrm>
            <a:off x="513708" y="365125"/>
            <a:ext cx="10840092" cy="1325563"/>
          </a:xfrm>
        </p:spPr>
        <p:txBody>
          <a:bodyPr/>
          <a:lstStyle/>
          <a:p>
            <a:r>
              <a:rPr lang="en-US" dirty="0"/>
              <a:t>Energy and Water Use of Large Dishmachines</a:t>
            </a:r>
          </a:p>
        </p:txBody>
      </p:sp>
      <p:pic>
        <p:nvPicPr>
          <p:cNvPr id="5" name="Sonido grabado">
            <a:hlinkClick r:id="" action="ppaction://media"/>
            <a:extLst>
              <a:ext uri="{FF2B5EF4-FFF2-40B4-BE49-F238E27FC236}">
                <a16:creationId xmlns:a16="http://schemas.microsoft.com/office/drawing/2014/main" id="{E24331CD-1DFE-1781-B0BB-F0B84D60CB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70454" y="533633"/>
            <a:ext cx="851519" cy="851519"/>
          </a:xfrm>
          <a:prstGeom prst="rect">
            <a:avLst/>
          </a:prstGeom>
        </p:spPr>
      </p:pic>
    </p:spTree>
    <p:extLst>
      <p:ext uri="{BB962C8B-B14F-4D97-AF65-F5344CB8AC3E}">
        <p14:creationId xmlns:p14="http://schemas.microsoft.com/office/powerpoint/2010/main" val="3406409884"/>
      </p:ext>
    </p:extLst>
  </p:cSld>
  <p:clrMapOvr>
    <a:masterClrMapping/>
  </p:clrMapOvr>
  <mc:AlternateContent xmlns:mc="http://schemas.openxmlformats.org/markup-compatibility/2006" xmlns:p14="http://schemas.microsoft.com/office/powerpoint/2010/main">
    <mc:Choice Requires="p14">
      <p:transition spd="med" p14:dur="700" advTm="36889">
        <p:fade/>
      </p:transition>
    </mc:Choice>
    <mc:Fallback xmlns="">
      <p:transition spd="med" advTm="368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15958" y="1424541"/>
            <a:ext cx="2616666" cy="166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Rectangle 4"/>
          <p:cNvSpPr>
            <a:spLocks noChangeArrowheads="1"/>
          </p:cNvSpPr>
          <p:nvPr/>
        </p:nvSpPr>
        <p:spPr bwMode="auto">
          <a:xfrm>
            <a:off x="1719072" y="1304545"/>
            <a:ext cx="5126736" cy="5062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456" tIns="34227" rIns="68456" bIns="34227">
            <a:spAutoFit/>
          </a:bodyPr>
          <a:lstStyle/>
          <a:p>
            <a:pPr marL="256706" marR="0" lvl="1" indent="-256706" algn="l" defTabSz="914400" rtl="0" eaLnBrk="1" fontAlgn="base" latinLnBrk="0" hangingPunct="1">
              <a:lnSpc>
                <a:spcPct val="100000"/>
              </a:lnSpc>
              <a:spcBef>
                <a:spcPts val="450"/>
              </a:spcBef>
              <a:spcAft>
                <a:spcPts val="45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Exhaust-air heat recovery preheats incoming cold water saving energy at the water heater.</a:t>
            </a:r>
          </a:p>
          <a:p>
            <a:pPr marL="256706" marR="0" lvl="1" indent="-256706" algn="l" defTabSz="914400" rtl="0" eaLnBrk="1" fontAlgn="base" latinLnBrk="0" hangingPunct="1">
              <a:lnSpc>
                <a:spcPct val="100000"/>
              </a:lnSpc>
              <a:spcBef>
                <a:spcPts val="45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Cold water passes through copper pipes while a fan extracts steam and forces it through thin aluminum plates. The steam condenses on the cold fins and the latent heat is transferred to the cold incoming water. </a:t>
            </a:r>
          </a:p>
          <a:p>
            <a:pPr marL="256706" marR="0" lvl="1" indent="-256706" algn="l" defTabSz="914400" rtl="0" eaLnBrk="1" fontAlgn="base" latinLnBrk="0" hangingPunct="1">
              <a:lnSpc>
                <a:spcPct val="100000"/>
              </a:lnSpc>
              <a:spcBef>
                <a:spcPts val="45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The cold supply water at a minimum of 50°F can be preheated to 110-130°F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charset="0"/>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before reaching the booster.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pic>
        <p:nvPicPr>
          <p:cNvPr id="1028" name="Picture 4" descr="http://www.winterhalter.co.th/uploads/tx_whreferences/STR-Energy_Funktionsschema_gross_0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21830" y="3091798"/>
            <a:ext cx="2804922" cy="350951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id="{6D44DA24-3FC0-4177-BBEA-CD3FEB5D526F}"/>
              </a:ext>
            </a:extLst>
          </p:cNvPr>
          <p:cNvSpPr txBox="1">
            <a:spLocks/>
          </p:cNvSpPr>
          <p:nvPr/>
        </p:nvSpPr>
        <p:spPr>
          <a:xfrm>
            <a:off x="1624012" y="146051"/>
            <a:ext cx="893554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Emerging Technology: Exhaust Heat Recovery</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 name="Sonido grabado">
            <a:hlinkClick r:id="" action="ppaction://media"/>
            <a:extLst>
              <a:ext uri="{FF2B5EF4-FFF2-40B4-BE49-F238E27FC236}">
                <a16:creationId xmlns:a16="http://schemas.microsoft.com/office/drawing/2014/main" id="{149E0760-EDA0-0F57-3608-A324206D4D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8697" y="175005"/>
            <a:ext cx="614589" cy="614589"/>
          </a:xfrm>
          <a:prstGeom prst="rect">
            <a:avLst/>
          </a:prstGeom>
        </p:spPr>
      </p:pic>
    </p:spTree>
    <p:extLst>
      <p:ext uri="{BB962C8B-B14F-4D97-AF65-F5344CB8AC3E}">
        <p14:creationId xmlns:p14="http://schemas.microsoft.com/office/powerpoint/2010/main" val="608096739"/>
      </p:ext>
    </p:extLst>
  </p:cSld>
  <p:clrMapOvr>
    <a:masterClrMapping/>
  </p:clrMapOvr>
  <mc:AlternateContent xmlns:mc="http://schemas.openxmlformats.org/markup-compatibility/2006" xmlns:p14="http://schemas.microsoft.com/office/powerpoint/2010/main">
    <mc:Choice Requires="p14">
      <p:transition spd="med" p14:dur="700" advTm="6328">
        <p:fade/>
      </p:transition>
    </mc:Choice>
    <mc:Fallback xmlns="">
      <p:transition spd="med" advTm="632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p:cTn id="7" dur="500" fill="hold"/>
                                        <p:tgtEl>
                                          <p:spTgt spid="22535"/>
                                        </p:tgtEl>
                                        <p:attrNameLst>
                                          <p:attrName>ppt_w</p:attrName>
                                        </p:attrNameLst>
                                      </p:cBhvr>
                                      <p:tavLst>
                                        <p:tav tm="0">
                                          <p:val>
                                            <p:fltVal val="0"/>
                                          </p:val>
                                        </p:tav>
                                        <p:tav tm="100000">
                                          <p:val>
                                            <p:strVal val="#ppt_w"/>
                                          </p:val>
                                        </p:tav>
                                      </p:tavLst>
                                    </p:anim>
                                    <p:anim calcmode="lin" valueType="num">
                                      <p:cBhvr>
                                        <p:cTn id="8" dur="500" fill="hold"/>
                                        <p:tgtEl>
                                          <p:spTgt spid="22535"/>
                                        </p:tgtEl>
                                        <p:attrNameLst>
                                          <p:attrName>ppt_h</p:attrName>
                                        </p:attrNameLst>
                                      </p:cBhvr>
                                      <p:tavLst>
                                        <p:tav tm="0">
                                          <p:val>
                                            <p:fltVal val="0"/>
                                          </p:val>
                                        </p:tav>
                                        <p:tav tm="100000">
                                          <p:val>
                                            <p:strVal val="#ppt_h"/>
                                          </p:val>
                                        </p:tav>
                                      </p:tavLst>
                                    </p:anim>
                                    <p:animEffect transition="in" filter="fade">
                                      <p:cBhvr>
                                        <p:cTn id="9" dur="500"/>
                                        <p:tgtEl>
                                          <p:spTgt spid="22535"/>
                                        </p:tgtEl>
                                      </p:cBhvr>
                                    </p:animEffect>
                                  </p:childTnLst>
                                </p:cTn>
                              </p:par>
                              <p:par>
                                <p:cTn id="10" presetID="53" presetClass="entr" presetSubtype="0" fill="hold" nodeType="withEffect">
                                  <p:stCondLst>
                                    <p:cond delay="0"/>
                                  </p:stCondLst>
                                  <p:childTnLst>
                                    <p:set>
                                      <p:cBhvr>
                                        <p:cTn id="11" dur="1" fill="hold">
                                          <p:stCondLst>
                                            <p:cond delay="0"/>
                                          </p:stCondLst>
                                        </p:cTn>
                                        <p:tgtEl>
                                          <p:spTgt spid="6149">
                                            <p:txEl>
                                              <p:pRg st="1" end="1"/>
                                            </p:txEl>
                                          </p:spTgt>
                                        </p:tgtEl>
                                        <p:attrNameLst>
                                          <p:attrName>style.visibility</p:attrName>
                                        </p:attrNameLst>
                                      </p:cBhvr>
                                      <p:to>
                                        <p:strVal val="visible"/>
                                      </p:to>
                                    </p:set>
                                    <p:anim calcmode="lin" valueType="num">
                                      <p:cBhvr>
                                        <p:cTn id="12" dur="500" fill="hold"/>
                                        <p:tgtEl>
                                          <p:spTgt spid="614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14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14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2535"/>
                                        </p:tgtEl>
                                        <p:attrNameLst>
                                          <p:attrName>style.visibility</p:attrName>
                                        </p:attrNameLst>
                                      </p:cBhvr>
                                      <p:to>
                                        <p:strVal val="hidden"/>
                                      </p:to>
                                    </p:set>
                                  </p:childTnLst>
                                </p:cTn>
                              </p:par>
                              <p:par>
                                <p:cTn id="19" presetID="53" presetClass="entr" presetSubtype="0" fill="hold" nodeType="withEffect">
                                  <p:stCondLst>
                                    <p:cond delay="0"/>
                                  </p:stCondLst>
                                  <p:childTnLst>
                                    <p:set>
                                      <p:cBhvr>
                                        <p:cTn id="20" dur="1" fill="hold">
                                          <p:stCondLst>
                                            <p:cond delay="0"/>
                                          </p:stCondLst>
                                        </p:cTn>
                                        <p:tgtEl>
                                          <p:spTgt spid="6149">
                                            <p:txEl>
                                              <p:pRg st="2" end="2"/>
                                            </p:txEl>
                                          </p:spTgt>
                                        </p:tgtEl>
                                        <p:attrNameLst>
                                          <p:attrName>style.visibility</p:attrName>
                                        </p:attrNameLst>
                                      </p:cBhvr>
                                      <p:to>
                                        <p:strVal val="visible"/>
                                      </p:to>
                                    </p:set>
                                    <p:anim calcmode="lin" valueType="num">
                                      <p:cBhvr>
                                        <p:cTn id="21" dur="500" fill="hold"/>
                                        <p:tgtEl>
                                          <p:spTgt spid="614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4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4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7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5982D-4CB6-AA03-95BF-95F7E05EA61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Heat Recovery Operating Costs</a:t>
            </a:r>
          </a:p>
        </p:txBody>
      </p:sp>
      <p:graphicFrame>
        <p:nvGraphicFramePr>
          <p:cNvPr id="4" name="Table 3">
            <a:extLst>
              <a:ext uri="{FF2B5EF4-FFF2-40B4-BE49-F238E27FC236}">
                <a16:creationId xmlns:a16="http://schemas.microsoft.com/office/drawing/2014/main" id="{7C186C28-23E9-1D0B-B9A1-380D6FD3947B}"/>
              </a:ext>
            </a:extLst>
          </p:cNvPr>
          <p:cNvGraphicFramePr>
            <a:graphicFrameLocks noGrp="1"/>
          </p:cNvGraphicFramePr>
          <p:nvPr>
            <p:extLst>
              <p:ext uri="{D42A27DB-BD31-4B8C-83A1-F6EECF244321}">
                <p14:modId xmlns:p14="http://schemas.microsoft.com/office/powerpoint/2010/main" val="3429789016"/>
              </p:ext>
            </p:extLst>
          </p:nvPr>
        </p:nvGraphicFramePr>
        <p:xfrm>
          <a:off x="838200" y="2373688"/>
          <a:ext cx="10512550" cy="3393781"/>
        </p:xfrm>
        <a:graphic>
          <a:graphicData uri="http://schemas.openxmlformats.org/drawingml/2006/table">
            <a:tbl>
              <a:tblPr firstRow="1" bandRow="1">
                <a:tableStyleId>{5C22544A-7EE6-4342-B048-85BDC9FD1C3A}</a:tableStyleId>
              </a:tblPr>
              <a:tblGrid>
                <a:gridCol w="4028403">
                  <a:extLst>
                    <a:ext uri="{9D8B030D-6E8A-4147-A177-3AD203B41FA5}">
                      <a16:colId xmlns:a16="http://schemas.microsoft.com/office/drawing/2014/main" val="2845767508"/>
                    </a:ext>
                  </a:extLst>
                </a:gridCol>
                <a:gridCol w="1454522">
                  <a:extLst>
                    <a:ext uri="{9D8B030D-6E8A-4147-A177-3AD203B41FA5}">
                      <a16:colId xmlns:a16="http://schemas.microsoft.com/office/drawing/2014/main" val="3234434343"/>
                    </a:ext>
                  </a:extLst>
                </a:gridCol>
                <a:gridCol w="1069643">
                  <a:extLst>
                    <a:ext uri="{9D8B030D-6E8A-4147-A177-3AD203B41FA5}">
                      <a16:colId xmlns:a16="http://schemas.microsoft.com/office/drawing/2014/main" val="3334508010"/>
                    </a:ext>
                  </a:extLst>
                </a:gridCol>
                <a:gridCol w="1417104">
                  <a:extLst>
                    <a:ext uri="{9D8B030D-6E8A-4147-A177-3AD203B41FA5}">
                      <a16:colId xmlns:a16="http://schemas.microsoft.com/office/drawing/2014/main" val="2440960811"/>
                    </a:ext>
                  </a:extLst>
                </a:gridCol>
                <a:gridCol w="1061626">
                  <a:extLst>
                    <a:ext uri="{9D8B030D-6E8A-4147-A177-3AD203B41FA5}">
                      <a16:colId xmlns:a16="http://schemas.microsoft.com/office/drawing/2014/main" val="3406849163"/>
                    </a:ext>
                  </a:extLst>
                </a:gridCol>
                <a:gridCol w="1481252">
                  <a:extLst>
                    <a:ext uri="{9D8B030D-6E8A-4147-A177-3AD203B41FA5}">
                      <a16:colId xmlns:a16="http://schemas.microsoft.com/office/drawing/2014/main" val="2793759196"/>
                    </a:ext>
                  </a:extLst>
                </a:gridCol>
              </a:tblGrid>
              <a:tr h="1156349">
                <a:tc>
                  <a:txBody>
                    <a:bodyPr/>
                    <a:lstStyle/>
                    <a:p>
                      <a:pPr marL="0" marR="0" fontAlgn="ctr">
                        <a:spcBef>
                          <a:spcPts val="0"/>
                        </a:spcBef>
                        <a:spcAft>
                          <a:spcPts val="0"/>
                        </a:spcAft>
                      </a:pPr>
                      <a:r>
                        <a:rPr lang="en-US" sz="2000">
                          <a:effectLst/>
                        </a:rPr>
                        <a:t>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Rinse Pressure </a:t>
                      </a:r>
                    </a:p>
                    <a:p>
                      <a:pPr marL="0" marR="0" algn="ctr" fontAlgn="ctr">
                        <a:spcBef>
                          <a:spcPts val="0"/>
                        </a:spcBef>
                        <a:spcAft>
                          <a:spcPts val="0"/>
                        </a:spcAft>
                      </a:pPr>
                      <a:r>
                        <a:rPr lang="en-US" sz="2000">
                          <a:effectLst/>
                        </a:rPr>
                        <a:t>(psi)</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Racks per Day</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Water Use </a:t>
                      </a:r>
                    </a:p>
                    <a:p>
                      <a:pPr marL="0" marR="0" algn="ctr" fontAlgn="ctr">
                        <a:spcBef>
                          <a:spcPts val="0"/>
                        </a:spcBef>
                        <a:spcAft>
                          <a:spcPts val="0"/>
                        </a:spcAft>
                      </a:pPr>
                      <a:r>
                        <a:rPr lang="en-US" sz="2000">
                          <a:effectLst/>
                        </a:rPr>
                        <a:t>(gal/rack)</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Cost per Rack</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Annual </a:t>
                      </a:r>
                    </a:p>
                    <a:p>
                      <a:pPr marL="0" marR="0" algn="ctr" fontAlgn="ctr">
                        <a:spcBef>
                          <a:spcPts val="0"/>
                        </a:spcBef>
                        <a:spcAft>
                          <a:spcPts val="0"/>
                        </a:spcAft>
                      </a:pPr>
                      <a:r>
                        <a:rPr lang="en-US" sz="2000" dirty="0">
                          <a:effectLst/>
                        </a:rPr>
                        <a:t>Operating Cost</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2298581867"/>
                  </a:ext>
                </a:extLst>
              </a:tr>
              <a:tr h="848445">
                <a:tc>
                  <a:txBody>
                    <a:bodyPr/>
                    <a:lstStyle/>
                    <a:p>
                      <a:pPr marL="0" marR="0" fontAlgn="ctr">
                        <a:spcBef>
                          <a:spcPts val="0"/>
                        </a:spcBef>
                        <a:spcAft>
                          <a:spcPts val="0"/>
                        </a:spcAft>
                      </a:pPr>
                      <a:r>
                        <a:rPr lang="en-US" sz="2000">
                          <a:effectLst/>
                        </a:rPr>
                        <a:t>Baseline </a:t>
                      </a:r>
                    </a:p>
                    <a:p>
                      <a:pPr marL="0" marR="0" fontAlgn="ctr">
                        <a:spcBef>
                          <a:spcPts val="0"/>
                        </a:spcBef>
                        <a:spcAft>
                          <a:spcPts val="0"/>
                        </a:spcAft>
                      </a:pPr>
                      <a:r>
                        <a:rPr lang="en-US" sz="2000">
                          <a:effectLst/>
                        </a:rPr>
                        <a:t>(fed by water heater)</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Est. 20 psi</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1.40</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$0.28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$23,300</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3961017248"/>
                  </a:ext>
                </a:extLst>
              </a:tr>
              <a:tr h="540542">
                <a:tc>
                  <a:txBody>
                    <a:bodyPr/>
                    <a:lstStyle/>
                    <a:p>
                      <a:pPr marL="0" marR="0" fontAlgn="ctr">
                        <a:spcBef>
                          <a:spcPts val="0"/>
                        </a:spcBef>
                        <a:spcAft>
                          <a:spcPts val="0"/>
                        </a:spcAft>
                      </a:pPr>
                      <a:r>
                        <a:rPr lang="en-US" sz="2000">
                          <a:effectLst/>
                        </a:rPr>
                        <a:t>ENERGY STAR</a:t>
                      </a:r>
                      <a:r>
                        <a:rPr lang="en-US" sz="2000" baseline="30000">
                          <a:effectLst/>
                        </a:rPr>
                        <a:t>®</a:t>
                      </a:r>
                      <a:r>
                        <a:rPr lang="en-US" sz="2000">
                          <a:effectLst/>
                        </a:rPr>
                        <a:t> Dish 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12</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0.95</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$0.23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$18,800 </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656351798"/>
                  </a:ext>
                </a:extLst>
              </a:tr>
              <a:tr h="848445">
                <a:tc>
                  <a:txBody>
                    <a:bodyPr/>
                    <a:lstStyle/>
                    <a:p>
                      <a:pPr marL="0" marR="0" fontAlgn="ctr">
                        <a:spcBef>
                          <a:spcPts val="0"/>
                        </a:spcBef>
                        <a:spcAft>
                          <a:spcPts val="0"/>
                        </a:spcAft>
                      </a:pPr>
                      <a:r>
                        <a:rPr lang="en-US" sz="2000">
                          <a:effectLst/>
                        </a:rPr>
                        <a:t>Exhaust-Air Heat Recovery Dish 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Pumped Rinse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0.75</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$0.20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$16,600 </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2272467881"/>
                  </a:ext>
                </a:extLst>
              </a:tr>
            </a:tbl>
          </a:graphicData>
        </a:graphic>
      </p:graphicFrame>
      <p:pic>
        <p:nvPicPr>
          <p:cNvPr id="3" name="Sonido grabado">
            <a:hlinkClick r:id="" action="ppaction://media"/>
            <a:extLst>
              <a:ext uri="{FF2B5EF4-FFF2-40B4-BE49-F238E27FC236}">
                <a16:creationId xmlns:a16="http://schemas.microsoft.com/office/drawing/2014/main" id="{7BBDB057-F06D-A50F-F21F-D8571F6F28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9497" y="694064"/>
            <a:ext cx="742850" cy="742850"/>
          </a:xfrm>
          <a:prstGeom prst="rect">
            <a:avLst/>
          </a:prstGeom>
        </p:spPr>
      </p:pic>
    </p:spTree>
    <p:extLst>
      <p:ext uri="{BB962C8B-B14F-4D97-AF65-F5344CB8AC3E}">
        <p14:creationId xmlns:p14="http://schemas.microsoft.com/office/powerpoint/2010/main" val="828848647"/>
      </p:ext>
    </p:extLst>
  </p:cSld>
  <p:clrMapOvr>
    <a:masterClrMapping/>
  </p:clrMapOvr>
  <mc:AlternateContent xmlns:mc="http://schemas.openxmlformats.org/markup-compatibility/2006" xmlns:p14="http://schemas.microsoft.com/office/powerpoint/2010/main">
    <mc:Choice Requires="p14">
      <p:transition spd="med" p14:dur="700" advTm="57052">
        <p:fade/>
      </p:transition>
    </mc:Choice>
    <mc:Fallback xmlns="">
      <p:transition spd="med" advTm="570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9" name="TextBox 18"/>
          <p:cNvSpPr txBox="1">
            <a:spLocks noChangeArrowheads="1"/>
          </p:cNvSpPr>
          <p:nvPr/>
        </p:nvSpPr>
        <p:spPr bwMode="auto">
          <a:xfrm>
            <a:off x="1905000" y="1143027"/>
            <a:ext cx="3581400" cy="695107"/>
          </a:xfrm>
          <a:prstGeom prst="rect">
            <a:avLst/>
          </a:prstGeom>
          <a:noFill/>
          <a:ln w="9525">
            <a:noFill/>
            <a:miter lim="800000"/>
            <a:headEnd/>
            <a:tailEnd/>
          </a:ln>
        </p:spPr>
        <p:txBody>
          <a:bodyPr lIns="91275" tIns="45636" rIns="91275" bIns="45636">
            <a:spAutoFit/>
          </a:bodyPr>
          <a:lstStyle/>
          <a:p>
            <a:pPr>
              <a:lnSpc>
                <a:spcPts val="4599"/>
              </a:lnSpc>
            </a:pPr>
            <a:r>
              <a:rPr lang="en-US" sz="3200" b="1" dirty="0">
                <a:solidFill>
                  <a:srgbClr val="000000"/>
                </a:solidFill>
              </a:rPr>
              <a:t>Door Type:</a:t>
            </a:r>
            <a:endParaRPr lang="en-US" sz="2800" b="1" dirty="0">
              <a:solidFill>
                <a:srgbClr val="000000"/>
              </a:solidFill>
            </a:endParaRPr>
          </a:p>
        </p:txBody>
      </p:sp>
      <p:sp>
        <p:nvSpPr>
          <p:cNvPr id="8199" name="Title 1"/>
          <p:cNvSpPr>
            <a:spLocks noGrp="1"/>
          </p:cNvSpPr>
          <p:nvPr>
            <p:ph type="title" idx="4294967295"/>
          </p:nvPr>
        </p:nvSpPr>
        <p:spPr>
          <a:xfrm>
            <a:off x="2070734" y="192554"/>
            <a:ext cx="8839200" cy="1143000"/>
          </a:xfrm>
        </p:spPr>
        <p:txBody>
          <a:bodyPr/>
          <a:lstStyle/>
          <a:p>
            <a:pPr eaLnBrk="1" hangingPunct="1"/>
            <a:r>
              <a:rPr lang="en-US" sz="3600" b="1" dirty="0">
                <a:cs typeface="Arial" panose="020B0604020202020204" pitchFamily="34" charset="0"/>
              </a:rPr>
              <a:t>EAHR Dishwashers Available in the U.S. </a:t>
            </a:r>
          </a:p>
        </p:txBody>
      </p:sp>
      <p:pic>
        <p:nvPicPr>
          <p:cNvPr id="196614"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00205" y="2419350"/>
            <a:ext cx="1403393" cy="2743200"/>
          </a:xfrm>
          <a:prstGeom prst="rect">
            <a:avLst/>
          </a:prstGeom>
          <a:noFill/>
          <a:ln w="9525">
            <a:noFill/>
            <a:miter lim="800000"/>
            <a:headEnd/>
            <a:tailEnd/>
          </a:ln>
        </p:spPr>
      </p:pic>
      <p:pic>
        <p:nvPicPr>
          <p:cNvPr id="9729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76400" y="6078311"/>
            <a:ext cx="1162050" cy="304800"/>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67829" y="2495102"/>
            <a:ext cx="128563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20200" y="6096000"/>
            <a:ext cx="1371600" cy="269422"/>
          </a:xfrm>
          <a:prstGeom prst="rect">
            <a:avLst/>
          </a:prstGeom>
          <a:noFill/>
          <a:ln w="9525">
            <a:noFill/>
            <a:miter lim="800000"/>
            <a:headEnd/>
            <a:tailEnd/>
          </a:ln>
        </p:spPr>
      </p:pic>
      <p:pic>
        <p:nvPicPr>
          <p:cNvPr id="2051"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73865" y="2433688"/>
            <a:ext cx="1358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78898" y="5897336"/>
            <a:ext cx="11176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8"/>
          <p:cNvSpPr txBox="1">
            <a:spLocks noChangeArrowheads="1"/>
          </p:cNvSpPr>
          <p:nvPr/>
        </p:nvSpPr>
        <p:spPr bwMode="auto">
          <a:xfrm>
            <a:off x="5772585" y="1143026"/>
            <a:ext cx="3873643" cy="695107"/>
          </a:xfrm>
          <a:prstGeom prst="rect">
            <a:avLst/>
          </a:prstGeom>
          <a:noFill/>
          <a:ln w="9525">
            <a:noFill/>
            <a:miter lim="800000"/>
            <a:headEnd/>
            <a:tailEnd/>
          </a:ln>
        </p:spPr>
        <p:txBody>
          <a:bodyPr wrap="square" lIns="91275" tIns="45636" rIns="91275" bIns="45636">
            <a:spAutoFit/>
          </a:bodyPr>
          <a:lstStyle/>
          <a:p>
            <a:pPr>
              <a:lnSpc>
                <a:spcPts val="4599"/>
              </a:lnSpc>
            </a:pPr>
            <a:r>
              <a:rPr lang="en-US" sz="3200" b="1" dirty="0">
                <a:solidFill>
                  <a:srgbClr val="000000"/>
                </a:solidFill>
              </a:rPr>
              <a:t>Cold Water Feed Only</a:t>
            </a:r>
            <a:endParaRPr lang="en-US" sz="2800" b="1" dirty="0">
              <a:solidFill>
                <a:srgbClr val="000000"/>
              </a:solidFill>
            </a:endParaRPr>
          </a:p>
        </p:txBody>
      </p:sp>
      <p:cxnSp>
        <p:nvCxnSpPr>
          <p:cNvPr id="15" name="Elbow Connector 14"/>
          <p:cNvCxnSpPr/>
          <p:nvPr/>
        </p:nvCxnSpPr>
        <p:spPr>
          <a:xfrm rot="5400000" flipH="1" flipV="1">
            <a:off x="9517327" y="3084481"/>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rot="16200000" flipV="1">
            <a:off x="5628271" y="3028049"/>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80653" y="2406015"/>
            <a:ext cx="1230964"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Elbow Connector 16"/>
          <p:cNvCxnSpPr/>
          <p:nvPr/>
        </p:nvCxnSpPr>
        <p:spPr>
          <a:xfrm rot="5400000" flipH="1" flipV="1">
            <a:off x="8114297" y="3084481"/>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18" name="Picture 3" descr="C:\Users\adelagah\Desktop\Water Heater\Misc\Pictures\Dishwashers\Electrolux 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785007" y="6014796"/>
            <a:ext cx="1349469" cy="4318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562730" y="2406015"/>
            <a:ext cx="12167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Jackson"/>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38329" y="6019804"/>
            <a:ext cx="1190625" cy="395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vvt.eu/files/products/large/989-en-dv-802-7.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5133978" y="2406015"/>
            <a:ext cx="1174394"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Elbow Connector 20"/>
          <p:cNvCxnSpPr/>
          <p:nvPr/>
        </p:nvCxnSpPr>
        <p:spPr>
          <a:xfrm rot="16200000" flipV="1">
            <a:off x="4271912" y="3051810"/>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23" name="Picture 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362302" y="6034115"/>
            <a:ext cx="731520" cy="393192"/>
          </a:xfrm>
          <a:prstGeom prst="rect">
            <a:avLst/>
          </a:prstGeom>
          <a:noFill/>
          <a:ln w="9525">
            <a:noFill/>
            <a:miter lim="800000"/>
            <a:headEnd/>
            <a:tailEnd/>
          </a:ln>
        </p:spPr>
      </p:pic>
      <p:pic>
        <p:nvPicPr>
          <p:cNvPr id="3" name="Sonido grabado">
            <a:hlinkClick r:id="" action="ppaction://media"/>
            <a:extLst>
              <a:ext uri="{FF2B5EF4-FFF2-40B4-BE49-F238E27FC236}">
                <a16:creationId xmlns:a16="http://schemas.microsoft.com/office/drawing/2014/main" id="{623A91F7-0716-AC22-E3B4-1F8B2B1434E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40186" y="192554"/>
            <a:ext cx="882886" cy="882886"/>
          </a:xfrm>
          <a:prstGeom prst="rect">
            <a:avLst/>
          </a:prstGeom>
        </p:spPr>
      </p:pic>
    </p:spTree>
    <p:extLst>
      <p:ext uri="{BB962C8B-B14F-4D97-AF65-F5344CB8AC3E}">
        <p14:creationId xmlns:p14="http://schemas.microsoft.com/office/powerpoint/2010/main" val="1614854182"/>
      </p:ext>
    </p:extLst>
  </p:cSld>
  <p:clrMapOvr>
    <a:masterClrMapping/>
  </p:clrMapOvr>
  <mc:AlternateContent xmlns:mc="http://schemas.openxmlformats.org/markup-compatibility/2006" xmlns:p14="http://schemas.microsoft.com/office/powerpoint/2010/main">
    <mc:Choice Requires="p14">
      <p:transition spd="med" p14:dur="700" advTm="15784">
        <p:fade/>
      </p:transition>
    </mc:Choice>
    <mc:Fallback xmlns="">
      <p:transition spd="med" advTm="157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idx="4294967295"/>
          </p:nvPr>
        </p:nvSpPr>
        <p:spPr>
          <a:xfrm>
            <a:off x="0" y="0"/>
            <a:ext cx="10015870" cy="1143000"/>
          </a:xfrm>
        </p:spPr>
        <p:txBody>
          <a:bodyPr>
            <a:normAutofit/>
          </a:bodyPr>
          <a:lstStyle/>
          <a:p>
            <a:pPr eaLnBrk="1" hangingPunct="1"/>
            <a:r>
              <a:rPr lang="en-US" dirty="0"/>
              <a:t>Pipe Size Effects Hot Water Delivery Time</a:t>
            </a:r>
          </a:p>
        </p:txBody>
      </p:sp>
      <p:pic>
        <p:nvPicPr>
          <p:cNvPr id="3" name="Picture 2" descr="Diagram&#10;&#10;Description automatically generated">
            <a:extLst>
              <a:ext uri="{FF2B5EF4-FFF2-40B4-BE49-F238E27FC236}">
                <a16:creationId xmlns:a16="http://schemas.microsoft.com/office/drawing/2014/main" id="{B2E8CA28-541F-CD8C-1D2A-339C0320C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6097" y="1309256"/>
            <a:ext cx="2913121" cy="4040372"/>
          </a:xfrm>
          <a:prstGeom prst="rect">
            <a:avLst/>
          </a:prstGeom>
        </p:spPr>
      </p:pic>
      <p:pic>
        <p:nvPicPr>
          <p:cNvPr id="4" name="Picture 3" descr="Chart, bar chart&#10;&#10;Description automatically generated">
            <a:extLst>
              <a:ext uri="{FF2B5EF4-FFF2-40B4-BE49-F238E27FC236}">
                <a16:creationId xmlns:a16="http://schemas.microsoft.com/office/drawing/2014/main" id="{AC817D7F-3B19-AE06-35AC-E7EE8769A8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222" y="1142999"/>
            <a:ext cx="3638136" cy="2705986"/>
          </a:xfrm>
          <a:prstGeom prst="rect">
            <a:avLst/>
          </a:prstGeom>
        </p:spPr>
      </p:pic>
      <p:pic>
        <p:nvPicPr>
          <p:cNvPr id="6" name="Picture 5" descr="Chart&#10;&#10;Description automatically generated">
            <a:extLst>
              <a:ext uri="{FF2B5EF4-FFF2-40B4-BE49-F238E27FC236}">
                <a16:creationId xmlns:a16="http://schemas.microsoft.com/office/drawing/2014/main" id="{D89046AC-F593-1393-F7CC-F12DBAB4B3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7782" y="1143000"/>
            <a:ext cx="3638135" cy="2705985"/>
          </a:xfrm>
          <a:prstGeom prst="rect">
            <a:avLst/>
          </a:prstGeom>
        </p:spPr>
      </p:pic>
      <p:pic>
        <p:nvPicPr>
          <p:cNvPr id="10" name="Picture 9" descr="Graphical user interface, chart&#10;&#10;Description automatically generated">
            <a:extLst>
              <a:ext uri="{FF2B5EF4-FFF2-40B4-BE49-F238E27FC236}">
                <a16:creationId xmlns:a16="http://schemas.microsoft.com/office/drawing/2014/main" id="{7FAC332A-2A3D-A89A-5468-2E48444023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7738" y="3996635"/>
            <a:ext cx="3638136" cy="2705986"/>
          </a:xfrm>
          <a:prstGeom prst="rect">
            <a:avLst/>
          </a:prstGeom>
        </p:spPr>
      </p:pic>
      <p:pic>
        <p:nvPicPr>
          <p:cNvPr id="2" name="Sonido grabado">
            <a:hlinkClick r:id="" action="ppaction://media"/>
            <a:extLst>
              <a:ext uri="{FF2B5EF4-FFF2-40B4-BE49-F238E27FC236}">
                <a16:creationId xmlns:a16="http://schemas.microsoft.com/office/drawing/2014/main" id="{944AEE4D-EA49-4328-881E-FF792DA104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69043" y="344709"/>
            <a:ext cx="964547" cy="964547"/>
          </a:xfrm>
          <a:prstGeom prst="rect">
            <a:avLst/>
          </a:prstGeom>
        </p:spPr>
      </p:pic>
    </p:spTree>
    <p:extLst>
      <p:ext uri="{BB962C8B-B14F-4D97-AF65-F5344CB8AC3E}">
        <p14:creationId xmlns:p14="http://schemas.microsoft.com/office/powerpoint/2010/main" val="2589949346"/>
      </p:ext>
    </p:extLst>
  </p:cSld>
  <p:clrMapOvr>
    <a:masterClrMapping/>
  </p:clrMapOvr>
  <mc:AlternateContent xmlns:mc="http://schemas.openxmlformats.org/markup-compatibility/2006" xmlns:p14="http://schemas.microsoft.com/office/powerpoint/2010/main">
    <mc:Choice Requires="p14">
      <p:transition spd="med" p14:dur="700" advTm="43032">
        <p:fade/>
      </p:transition>
    </mc:Choice>
    <mc:Fallback xmlns="">
      <p:transition spd="med" advTm="430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2: Distribution Systems</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D170114D-20C5-FEF1-8547-5EF04068E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318" y="4474029"/>
            <a:ext cx="667431" cy="667431"/>
          </a:xfrm>
          <a:prstGeom prst="rect">
            <a:avLst/>
          </a:prstGeom>
        </p:spPr>
      </p:pic>
    </p:spTree>
    <p:extLst>
      <p:ext uri="{BB962C8B-B14F-4D97-AF65-F5344CB8AC3E}">
        <p14:creationId xmlns:p14="http://schemas.microsoft.com/office/powerpoint/2010/main" val="1609637053"/>
      </p:ext>
    </p:extLst>
  </p:cSld>
  <p:clrMapOvr>
    <a:masterClrMapping/>
  </p:clrMapOvr>
  <mc:AlternateContent xmlns:mc="http://schemas.openxmlformats.org/markup-compatibility/2006" xmlns:p14="http://schemas.microsoft.com/office/powerpoint/2010/main">
    <mc:Choice Requires="p14">
      <p:transition spd="med" p14:dur="700" advTm="4532">
        <p:fade/>
      </p:transition>
    </mc:Choice>
    <mc:Fallback xmlns="">
      <p:transition spd="med" advTm="45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423F-8A27-0B68-237A-010BED922B38}"/>
              </a:ext>
            </a:extLst>
          </p:cNvPr>
          <p:cNvSpPr>
            <a:spLocks noGrp="1"/>
          </p:cNvSpPr>
          <p:nvPr>
            <p:ph type="title"/>
          </p:nvPr>
        </p:nvSpPr>
        <p:spPr/>
        <p:txBody>
          <a:bodyPr/>
          <a:lstStyle/>
          <a:p>
            <a:r>
              <a:rPr lang="en-US" dirty="0"/>
              <a:t>Distribution System Design Best Practices</a:t>
            </a:r>
          </a:p>
        </p:txBody>
      </p:sp>
      <p:sp>
        <p:nvSpPr>
          <p:cNvPr id="3" name="Content Placeholder 2">
            <a:extLst>
              <a:ext uri="{FF2B5EF4-FFF2-40B4-BE49-F238E27FC236}">
                <a16:creationId xmlns:a16="http://schemas.microsoft.com/office/drawing/2014/main" id="{0B92D75B-CF5F-B8A4-C1E6-B2BCB10BA2F9}"/>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Mirror men’s and women’s lavatory sinks.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Locate the dish room on a wall opposite the front-of-house and place any auxiliary bar fixtures or restrooms on the other side of the dish room wall.</a:t>
            </a: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Centrally locate the utility room near major points-of-use.</a:t>
            </a:r>
          </a:p>
          <a:p>
            <a:pPr marL="342900" indent="-342900">
              <a:lnSpc>
                <a:spcPct val="107000"/>
              </a:lnSpc>
              <a:spcBef>
                <a:spcPts val="0"/>
              </a:spcBef>
              <a:spcAft>
                <a:spcPts val="800"/>
              </a:spcAft>
              <a:buFont typeface="Symbol" panose="05050102010706020507" pitchFamily="18" charset="2"/>
              <a:buChar char=""/>
            </a:pPr>
            <a:r>
              <a:rPr lang="en-US" dirty="0"/>
              <a:t>Locate all fixtures close to each other – Minimize hot water piping length (You’ve already minimized the diameter by specifying efficient fixtures!)</a:t>
            </a:r>
          </a:p>
          <a:p>
            <a:pPr marL="0" marR="0" lvl="0" indent="0">
              <a:lnSpc>
                <a:spcPct val="107000"/>
              </a:lnSpc>
              <a:spcBef>
                <a:spcPts val="0"/>
              </a:spcBef>
              <a:spcAft>
                <a:spcPts val="800"/>
              </a:spcAft>
              <a:buNone/>
            </a:pPr>
            <a:endPar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5" name="Sonido grabado">
            <a:hlinkClick r:id="" action="ppaction://media"/>
            <a:extLst>
              <a:ext uri="{FF2B5EF4-FFF2-40B4-BE49-F238E27FC236}">
                <a16:creationId xmlns:a16="http://schemas.microsoft.com/office/drawing/2014/main" id="{12A19A6E-D945-B70B-82E7-B9C99B3278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8464" y="540543"/>
            <a:ext cx="912700" cy="912700"/>
          </a:xfrm>
          <a:prstGeom prst="rect">
            <a:avLst/>
          </a:prstGeom>
        </p:spPr>
      </p:pic>
    </p:spTree>
    <p:extLst>
      <p:ext uri="{BB962C8B-B14F-4D97-AF65-F5344CB8AC3E}">
        <p14:creationId xmlns:p14="http://schemas.microsoft.com/office/powerpoint/2010/main" val="950614107"/>
      </p:ext>
    </p:extLst>
  </p:cSld>
  <p:clrMapOvr>
    <a:masterClrMapping/>
  </p:clrMapOvr>
  <mc:AlternateContent xmlns:mc="http://schemas.openxmlformats.org/markup-compatibility/2006" xmlns:p14="http://schemas.microsoft.com/office/powerpoint/2010/main">
    <mc:Choice Requires="p14">
      <p:transition spd="med" p14:dur="700" advTm="53098">
        <p:fade/>
      </p:transition>
    </mc:Choice>
    <mc:Fallback xmlns="">
      <p:transition spd="med" advTm="530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idx="4294967295"/>
          </p:nvPr>
        </p:nvSpPr>
        <p:spPr>
          <a:xfrm>
            <a:off x="0" y="0"/>
            <a:ext cx="7772400" cy="1143000"/>
          </a:xfrm>
        </p:spPr>
        <p:txBody>
          <a:bodyPr/>
          <a:lstStyle/>
          <a:p>
            <a:pPr eaLnBrk="1" hangingPunct="1"/>
            <a:r>
              <a:rPr lang="en-US"/>
              <a:t>Simple Distribution</a:t>
            </a:r>
          </a:p>
        </p:txBody>
      </p:sp>
      <p:sp>
        <p:nvSpPr>
          <p:cNvPr id="38916" name="Content Placeholder 2"/>
          <p:cNvSpPr>
            <a:spLocks noGrp="1"/>
          </p:cNvSpPr>
          <p:nvPr>
            <p:ph idx="4294967295"/>
          </p:nvPr>
        </p:nvSpPr>
        <p:spPr>
          <a:xfrm>
            <a:off x="647700" y="1299984"/>
            <a:ext cx="6477000" cy="5105400"/>
          </a:xfrm>
        </p:spPr>
        <p:txBody>
          <a:bodyPr rtlCol="0">
            <a:normAutofit/>
          </a:bodyPr>
          <a:lstStyle/>
          <a:p>
            <a:pPr marL="234522" indent="-234522">
              <a:defRPr/>
            </a:pPr>
            <a:r>
              <a:rPr lang="en-US" dirty="0"/>
              <a:t>Uses a trunk, branch and twig configuration to deliver water from the heater to the point of use</a:t>
            </a:r>
          </a:p>
          <a:p>
            <a:pPr marL="234522" indent="-234522">
              <a:defRPr/>
            </a:pPr>
            <a:r>
              <a:rPr lang="en-US" dirty="0"/>
              <a:t>Benefit: compatible with all heater types</a:t>
            </a:r>
          </a:p>
          <a:p>
            <a:pPr marL="234522" indent="-234522">
              <a:defRPr/>
            </a:pPr>
            <a:r>
              <a:rPr lang="en-US" dirty="0"/>
              <a:t>Drawbacks: long wait times at hand sinks</a:t>
            </a:r>
          </a:p>
          <a:p>
            <a:pPr marL="234522" indent="-234522">
              <a:spcBef>
                <a:spcPts val="1800"/>
              </a:spcBef>
              <a:defRPr/>
            </a:pPr>
            <a:r>
              <a:rPr lang="en-US" dirty="0"/>
              <a:t>Typically designed for QSR where each line is kept to 60 feet or less</a:t>
            </a:r>
          </a:p>
          <a:p>
            <a:pPr marL="234522" indent="-234522">
              <a:spcBef>
                <a:spcPts val="1800"/>
              </a:spcBef>
              <a:defRPr/>
            </a:pPr>
            <a:r>
              <a:rPr lang="en-US" dirty="0"/>
              <a:t>Two common systems: single line and two-line distribution providing 140°F water to sanitary equipment and       100°F-120°F to hand sinks</a:t>
            </a:r>
          </a:p>
        </p:txBody>
      </p:sp>
      <p:pic>
        <p:nvPicPr>
          <p:cNvPr id="3" name="Picture 2" descr="Diagram&#10;&#10;Description automatically generated">
            <a:extLst>
              <a:ext uri="{FF2B5EF4-FFF2-40B4-BE49-F238E27FC236}">
                <a16:creationId xmlns:a16="http://schemas.microsoft.com/office/drawing/2014/main" id="{B2E8CA28-541F-CD8C-1D2A-339C0320C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0988" y="411157"/>
            <a:ext cx="4502537" cy="6244824"/>
          </a:xfrm>
          <a:prstGeom prst="rect">
            <a:avLst/>
          </a:prstGeom>
        </p:spPr>
      </p:pic>
      <p:pic>
        <p:nvPicPr>
          <p:cNvPr id="4" name="Sonido grabado">
            <a:hlinkClick r:id="" action="ppaction://media"/>
            <a:extLst>
              <a:ext uri="{FF2B5EF4-FFF2-40B4-BE49-F238E27FC236}">
                <a16:creationId xmlns:a16="http://schemas.microsoft.com/office/drawing/2014/main" id="{1D06C19F-5B2F-FAA0-493F-FAFED15F0F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5960" y="202019"/>
            <a:ext cx="810352" cy="810352"/>
          </a:xfrm>
          <a:prstGeom prst="rect">
            <a:avLst/>
          </a:prstGeom>
        </p:spPr>
      </p:pic>
    </p:spTree>
    <p:extLst>
      <p:ext uri="{BB962C8B-B14F-4D97-AF65-F5344CB8AC3E}">
        <p14:creationId xmlns:p14="http://schemas.microsoft.com/office/powerpoint/2010/main" val="803758035"/>
      </p:ext>
    </p:extLst>
  </p:cSld>
  <p:clrMapOvr>
    <a:masterClrMapping/>
  </p:clrMapOvr>
  <mc:AlternateContent xmlns:mc="http://schemas.openxmlformats.org/markup-compatibility/2006" xmlns:p14="http://schemas.microsoft.com/office/powerpoint/2010/main">
    <mc:Choice Requires="p14">
      <p:transition spd="med" p14:dur="700" advTm="55703">
        <p:fade/>
      </p:transition>
    </mc:Choice>
    <mc:Fallback xmlns="">
      <p:transition spd="med" advTm="557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916">
                                            <p:txEl>
                                              <p:pRg st="1" end="1"/>
                                            </p:txEl>
                                          </p:spTgt>
                                        </p:tgtEl>
                                        <p:attrNameLst>
                                          <p:attrName>style.visibility</p:attrName>
                                        </p:attrNameLst>
                                      </p:cBhvr>
                                      <p:to>
                                        <p:strVal val="visible"/>
                                      </p:to>
                                    </p:set>
                                    <p:anim calcmode="lin" valueType="num">
                                      <p:cBhvr>
                                        <p:cTn id="7" dur="500" fill="hold"/>
                                        <p:tgtEl>
                                          <p:spTgt spid="3891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891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8916">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8916">
                                            <p:txEl>
                                              <p:pRg st="2" end="2"/>
                                            </p:txEl>
                                          </p:spTgt>
                                        </p:tgtEl>
                                        <p:attrNameLst>
                                          <p:attrName>style.visibility</p:attrName>
                                        </p:attrNameLst>
                                      </p:cBhvr>
                                      <p:to>
                                        <p:strVal val="visible"/>
                                      </p:to>
                                    </p:set>
                                    <p:anim calcmode="lin" valueType="num">
                                      <p:cBhvr>
                                        <p:cTn id="12" dur="500" fill="hold"/>
                                        <p:tgtEl>
                                          <p:spTgt spid="3891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891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891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anim calcmode="lin" valueType="num">
                                      <p:cBhvr>
                                        <p:cTn id="19" dur="500" fill="hold"/>
                                        <p:tgtEl>
                                          <p:spTgt spid="3891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891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8916">
                                            <p:txEl>
                                              <p:pRg st="3" end="3"/>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8916">
                                            <p:txEl>
                                              <p:pRg st="4" end="4"/>
                                            </p:txEl>
                                          </p:spTgt>
                                        </p:tgtEl>
                                        <p:attrNameLst>
                                          <p:attrName>style.visibility</p:attrName>
                                        </p:attrNameLst>
                                      </p:cBhvr>
                                      <p:to>
                                        <p:strVal val="visible"/>
                                      </p:to>
                                    </p:set>
                                    <p:anim calcmode="lin" valueType="num">
                                      <p:cBhvr>
                                        <p:cTn id="24" dur="500" fill="hold"/>
                                        <p:tgtEl>
                                          <p:spTgt spid="38916">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8916">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891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1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0" y="0"/>
            <a:ext cx="7772400" cy="1143000"/>
          </a:xfrm>
        </p:spPr>
        <p:txBody>
          <a:bodyPr/>
          <a:lstStyle/>
          <a:p>
            <a:pPr eaLnBrk="1" hangingPunct="1"/>
            <a:r>
              <a:rPr lang="en-US"/>
              <a:t>Continuous Recirculation</a:t>
            </a:r>
          </a:p>
        </p:txBody>
      </p:sp>
      <p:sp>
        <p:nvSpPr>
          <p:cNvPr id="83971" name="Content Placeholder 2"/>
          <p:cNvSpPr>
            <a:spLocks noGrp="1"/>
          </p:cNvSpPr>
          <p:nvPr>
            <p:ph idx="4294967295"/>
          </p:nvPr>
        </p:nvSpPr>
        <p:spPr>
          <a:xfrm>
            <a:off x="53165" y="1371600"/>
            <a:ext cx="5029200" cy="5181600"/>
          </a:xfrm>
        </p:spPr>
        <p:txBody>
          <a:bodyPr rtlCol="0">
            <a:normAutofit/>
          </a:bodyPr>
          <a:lstStyle/>
          <a:p>
            <a:pPr>
              <a:defRPr/>
            </a:pPr>
            <a:r>
              <a:rPr lang="en-US" dirty="0"/>
              <a:t>Task is to keep the distribution line hot at all times – like moving the heater much closer to the points of use</a:t>
            </a:r>
          </a:p>
          <a:p>
            <a:pPr>
              <a:spcBef>
                <a:spcPts val="1200"/>
              </a:spcBef>
              <a:defRPr/>
            </a:pPr>
            <a:r>
              <a:rPr lang="en-US" dirty="0"/>
              <a:t>Drawbacks: this method does not always ensure that hot water makes it to the faucet</a:t>
            </a:r>
          </a:p>
          <a:p>
            <a:pPr>
              <a:spcBef>
                <a:spcPts val="1200"/>
              </a:spcBef>
              <a:defRPr/>
            </a:pPr>
            <a:r>
              <a:rPr lang="en-US" dirty="0"/>
              <a:t>High operating costs are incurred in a typical FSR as 140°F water circulates all the time constantly loosing heat to the surroundings</a:t>
            </a:r>
          </a:p>
        </p:txBody>
      </p:sp>
      <p:pic>
        <p:nvPicPr>
          <p:cNvPr id="3" name="Picture 2" descr="Diagram&#10;&#10;Description automatically generated">
            <a:extLst>
              <a:ext uri="{FF2B5EF4-FFF2-40B4-BE49-F238E27FC236}">
                <a16:creationId xmlns:a16="http://schemas.microsoft.com/office/drawing/2014/main" id="{1BE42F49-C3CD-7297-7B61-6776406BC6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4163" y="1477925"/>
            <a:ext cx="6900074" cy="4455042"/>
          </a:xfrm>
          <a:prstGeom prst="rect">
            <a:avLst/>
          </a:prstGeom>
        </p:spPr>
      </p:pic>
      <p:pic>
        <p:nvPicPr>
          <p:cNvPr id="4" name="Sonido grabado">
            <a:hlinkClick r:id="" action="ppaction://media"/>
            <a:extLst>
              <a:ext uri="{FF2B5EF4-FFF2-40B4-BE49-F238E27FC236}">
                <a16:creationId xmlns:a16="http://schemas.microsoft.com/office/drawing/2014/main" id="{74C67210-793F-4252-9211-AA7179B32B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180635"/>
            <a:ext cx="781730" cy="781730"/>
          </a:xfrm>
          <a:prstGeom prst="rect">
            <a:avLst/>
          </a:prstGeom>
        </p:spPr>
      </p:pic>
    </p:spTree>
    <p:extLst>
      <p:ext uri="{BB962C8B-B14F-4D97-AF65-F5344CB8AC3E}">
        <p14:creationId xmlns:p14="http://schemas.microsoft.com/office/powerpoint/2010/main" val="2826420162"/>
      </p:ext>
    </p:extLst>
  </p:cSld>
  <p:clrMapOvr>
    <a:masterClrMapping/>
  </p:clrMapOvr>
  <mc:AlternateContent xmlns:mc="http://schemas.openxmlformats.org/markup-compatibility/2006" xmlns:p14="http://schemas.microsoft.com/office/powerpoint/2010/main">
    <mc:Choice Requires="p14">
      <p:transition spd="med" p14:dur="700" advTm="43336">
        <p:fade/>
      </p:transition>
    </mc:Choice>
    <mc:Fallback xmlns="">
      <p:transition spd="med" advTm="433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 calcmode="lin" valueType="num">
                                      <p:cBhvr>
                                        <p:cTn id="7"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397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3971">
                                            <p:txEl>
                                              <p:pRg st="2" end="2"/>
                                            </p:txEl>
                                          </p:spTgt>
                                        </p:tgtEl>
                                        <p:attrNameLst>
                                          <p:attrName>style.visibility</p:attrName>
                                        </p:attrNameLst>
                                      </p:cBhvr>
                                      <p:to>
                                        <p:strVal val="visible"/>
                                      </p:to>
                                    </p:set>
                                    <p:anim calcmode="lin" valueType="num">
                                      <p:cBhvr>
                                        <p:cTn id="14" dur="500" fill="hold"/>
                                        <p:tgtEl>
                                          <p:spTgt spid="8397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397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397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5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4687E-B695-4E62-8D70-C37E7876D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0282" y="2828350"/>
            <a:ext cx="6471436" cy="4023360"/>
          </a:xfrm>
          <a:prstGeom prst="rect">
            <a:avLst/>
          </a:prstGeom>
        </p:spPr>
      </p:pic>
      <p:sp>
        <p:nvSpPr>
          <p:cNvPr id="52226" name="Title 1"/>
          <p:cNvSpPr>
            <a:spLocks noGrp="1"/>
          </p:cNvSpPr>
          <p:nvPr>
            <p:ph type="title" idx="4294967295"/>
          </p:nvPr>
        </p:nvSpPr>
        <p:spPr>
          <a:xfrm>
            <a:off x="0" y="0"/>
            <a:ext cx="7772400" cy="1143000"/>
          </a:xfrm>
        </p:spPr>
        <p:txBody>
          <a:bodyPr>
            <a:normAutofit/>
          </a:bodyPr>
          <a:lstStyle/>
          <a:p>
            <a:pPr eaLnBrk="1" hangingPunct="1"/>
            <a:r>
              <a:rPr lang="en-US" sz="3600" dirty="0"/>
              <a:t>Demand</a:t>
            </a:r>
            <a:r>
              <a:rPr lang="en-US" sz="4000" dirty="0"/>
              <a:t> Circulation</a:t>
            </a:r>
          </a:p>
        </p:txBody>
      </p:sp>
      <p:sp>
        <p:nvSpPr>
          <p:cNvPr id="7" name="TextBox 6">
            <a:extLst>
              <a:ext uri="{FF2B5EF4-FFF2-40B4-BE49-F238E27FC236}">
                <a16:creationId xmlns:a16="http://schemas.microsoft.com/office/drawing/2014/main" id="{C9A4B393-8B47-41E4-B6EB-F9FE035111BB}"/>
              </a:ext>
            </a:extLst>
          </p:cNvPr>
          <p:cNvSpPr txBox="1"/>
          <p:nvPr/>
        </p:nvSpPr>
        <p:spPr>
          <a:xfrm>
            <a:off x="2191062" y="3811033"/>
            <a:ext cx="1338439" cy="307777"/>
          </a:xfrm>
          <a:prstGeom prst="rect">
            <a:avLst/>
          </a:prstGeom>
          <a:ln w="19050">
            <a:solidFill>
              <a:srgbClr val="FF25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F32908"/>
                </a:solidFill>
              </a:rPr>
              <a:t>Hot Water Loop</a:t>
            </a:r>
          </a:p>
        </p:txBody>
      </p:sp>
      <p:sp>
        <p:nvSpPr>
          <p:cNvPr id="8" name="TextBox 7">
            <a:extLst>
              <a:ext uri="{FF2B5EF4-FFF2-40B4-BE49-F238E27FC236}">
                <a16:creationId xmlns:a16="http://schemas.microsoft.com/office/drawing/2014/main" id="{74AC5038-798C-4796-ACA2-6A12C6E3C0F5}"/>
              </a:ext>
            </a:extLst>
          </p:cNvPr>
          <p:cNvSpPr txBox="1"/>
          <p:nvPr/>
        </p:nvSpPr>
        <p:spPr>
          <a:xfrm>
            <a:off x="8416042" y="2940552"/>
            <a:ext cx="1050175" cy="523220"/>
          </a:xfrm>
          <a:prstGeom prst="rect">
            <a:avLst/>
          </a:prstGeom>
          <a:ln w="19050">
            <a:solidFill>
              <a:srgbClr val="00FDFE"/>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00FDFE"/>
                </a:solidFill>
              </a:rPr>
              <a:t>Circulation Return Line</a:t>
            </a:r>
          </a:p>
        </p:txBody>
      </p:sp>
      <p:sp>
        <p:nvSpPr>
          <p:cNvPr id="9" name="TextBox 8">
            <a:extLst>
              <a:ext uri="{FF2B5EF4-FFF2-40B4-BE49-F238E27FC236}">
                <a16:creationId xmlns:a16="http://schemas.microsoft.com/office/drawing/2014/main" id="{BBD0B390-871A-4EE1-831E-66F19BC3FFF5}"/>
              </a:ext>
            </a:extLst>
          </p:cNvPr>
          <p:cNvSpPr txBox="1"/>
          <p:nvPr/>
        </p:nvSpPr>
        <p:spPr>
          <a:xfrm>
            <a:off x="4996331" y="3811033"/>
            <a:ext cx="1606201" cy="523220"/>
          </a:xfrm>
          <a:prstGeom prst="rect">
            <a:avLst/>
          </a:prstGeom>
          <a:ln w="19050">
            <a:solidFill>
              <a:srgbClr val="939393"/>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939393"/>
                </a:solidFill>
              </a:rPr>
              <a:t>D’MAND Controller and Pump</a:t>
            </a:r>
          </a:p>
        </p:txBody>
      </p:sp>
      <p:sp>
        <p:nvSpPr>
          <p:cNvPr id="10" name="TextBox 9">
            <a:extLst>
              <a:ext uri="{FF2B5EF4-FFF2-40B4-BE49-F238E27FC236}">
                <a16:creationId xmlns:a16="http://schemas.microsoft.com/office/drawing/2014/main" id="{C9278F18-BAA1-4E9D-992B-7F02EAE01018}"/>
              </a:ext>
            </a:extLst>
          </p:cNvPr>
          <p:cNvSpPr txBox="1"/>
          <p:nvPr/>
        </p:nvSpPr>
        <p:spPr>
          <a:xfrm>
            <a:off x="6182107" y="2691678"/>
            <a:ext cx="1019882" cy="523220"/>
          </a:xfrm>
          <a:prstGeom prst="rect">
            <a:avLst/>
          </a:prstGeom>
          <a:ln w="19050">
            <a:solidFill>
              <a:srgbClr val="D2D05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D2D054"/>
                </a:solidFill>
              </a:rPr>
              <a:t>Occupancy Sensor</a:t>
            </a:r>
            <a:endParaRPr lang="en-US" sz="1400" dirty="0">
              <a:solidFill>
                <a:srgbClr val="7D4D03"/>
              </a:solidFill>
            </a:endParaRPr>
          </a:p>
        </p:txBody>
      </p:sp>
      <p:sp>
        <p:nvSpPr>
          <p:cNvPr id="11" name="Rectangle 4">
            <a:extLst>
              <a:ext uri="{FF2B5EF4-FFF2-40B4-BE49-F238E27FC236}">
                <a16:creationId xmlns:a16="http://schemas.microsoft.com/office/drawing/2014/main" id="{BA41ED07-CE8E-4FCD-B674-34DA5C1A4252}"/>
              </a:ext>
            </a:extLst>
          </p:cNvPr>
          <p:cNvSpPr>
            <a:spLocks noChangeArrowheads="1"/>
          </p:cNvSpPr>
          <p:nvPr/>
        </p:nvSpPr>
        <p:spPr bwMode="auto">
          <a:xfrm>
            <a:off x="928116" y="1066281"/>
            <a:ext cx="10751820" cy="1477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75" tIns="45636" rIns="91275" bIns="45636">
            <a:spAutoFit/>
          </a:bodyPr>
          <a:lstStyle/>
          <a:p>
            <a:pPr marL="342274" lvl="1" indent="-342274" fontAlgn="base">
              <a:spcBef>
                <a:spcPts val="600"/>
              </a:spcBef>
              <a:spcAft>
                <a:spcPts val="600"/>
              </a:spcAft>
              <a:buFont typeface="Arial" charset="0"/>
              <a:buChar char="•"/>
            </a:pPr>
            <a:r>
              <a:rPr lang="en-US" sz="2000" dirty="0"/>
              <a:t>Demand circulation circulates cooled off hot water in the supply line and back to the heater ON DEMAND and de-activates automatically when hot water has reached its target </a:t>
            </a:r>
          </a:p>
          <a:p>
            <a:pPr marL="342274" lvl="1" indent="-342274" fontAlgn="base">
              <a:spcBef>
                <a:spcPts val="600"/>
              </a:spcBef>
              <a:spcAft>
                <a:spcPts val="600"/>
              </a:spcAft>
              <a:buFont typeface="Arial" charset="0"/>
              <a:buChar char="•"/>
            </a:pPr>
            <a:r>
              <a:rPr lang="en-US" sz="2000" dirty="0"/>
              <a:t>D’MAND circulation saves pump energy, improves water heater operating efficiency and reduces hot water recirculation system pipe heat losses</a:t>
            </a:r>
          </a:p>
        </p:txBody>
      </p:sp>
      <p:sp>
        <p:nvSpPr>
          <p:cNvPr id="12" name="TextBox 11">
            <a:extLst>
              <a:ext uri="{FF2B5EF4-FFF2-40B4-BE49-F238E27FC236}">
                <a16:creationId xmlns:a16="http://schemas.microsoft.com/office/drawing/2014/main" id="{A5E46412-4E7E-4349-AF38-A59B653C55F4}"/>
              </a:ext>
            </a:extLst>
          </p:cNvPr>
          <p:cNvSpPr txBox="1"/>
          <p:nvPr/>
        </p:nvSpPr>
        <p:spPr>
          <a:xfrm>
            <a:off x="8071320" y="4098224"/>
            <a:ext cx="1116222" cy="523220"/>
          </a:xfrm>
          <a:prstGeom prst="rect">
            <a:avLst/>
          </a:prstGeom>
          <a:ln w="19050">
            <a:solidFill>
              <a:srgbClr val="939393"/>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939393"/>
                </a:solidFill>
              </a:rPr>
              <a:t>Temperature Sensor</a:t>
            </a:r>
            <a:endParaRPr lang="en-US" sz="1400" dirty="0">
              <a:solidFill>
                <a:srgbClr val="7D4D03"/>
              </a:solidFill>
            </a:endParaRPr>
          </a:p>
        </p:txBody>
      </p:sp>
      <p:sp>
        <p:nvSpPr>
          <p:cNvPr id="13" name="TextBox 12">
            <a:extLst>
              <a:ext uri="{FF2B5EF4-FFF2-40B4-BE49-F238E27FC236}">
                <a16:creationId xmlns:a16="http://schemas.microsoft.com/office/drawing/2014/main" id="{76EF6A1D-11A5-499C-8597-765447B62699}"/>
              </a:ext>
            </a:extLst>
          </p:cNvPr>
          <p:cNvSpPr txBox="1"/>
          <p:nvPr/>
        </p:nvSpPr>
        <p:spPr>
          <a:xfrm>
            <a:off x="7113233" y="6340337"/>
            <a:ext cx="1377624" cy="307777"/>
          </a:xfrm>
          <a:prstGeom prst="rect">
            <a:avLst/>
          </a:prstGeom>
          <a:ln w="19050">
            <a:solidFill>
              <a:srgbClr val="FF25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F32908"/>
                </a:solidFill>
              </a:rPr>
              <a:t>Last Branch Pipe</a:t>
            </a:r>
          </a:p>
        </p:txBody>
      </p:sp>
      <p:sp>
        <p:nvSpPr>
          <p:cNvPr id="4" name="TextBox 3">
            <a:extLst>
              <a:ext uri="{FF2B5EF4-FFF2-40B4-BE49-F238E27FC236}">
                <a16:creationId xmlns:a16="http://schemas.microsoft.com/office/drawing/2014/main" id="{C7B1F1A8-11DE-4D9B-8921-D43CF49CD59C}"/>
              </a:ext>
            </a:extLst>
          </p:cNvPr>
          <p:cNvSpPr txBox="1"/>
          <p:nvPr/>
        </p:nvSpPr>
        <p:spPr>
          <a:xfrm>
            <a:off x="2455682" y="5121877"/>
            <a:ext cx="1680755" cy="1729833"/>
          </a:xfrm>
          <a:prstGeom prst="rect">
            <a:avLst/>
          </a:prstGeom>
          <a:solidFill>
            <a:schemeClr val="bg1"/>
          </a:solidFill>
        </p:spPr>
        <p:txBody>
          <a:bodyPr wrap="square" rtlCol="0">
            <a:spAutoFit/>
          </a:bodyPr>
          <a:lstStyle/>
          <a:p>
            <a:endParaRPr lang="en-US" dirty="0"/>
          </a:p>
        </p:txBody>
      </p:sp>
      <p:pic>
        <p:nvPicPr>
          <p:cNvPr id="5" name="Sonido grabado">
            <a:hlinkClick r:id="" action="ppaction://media"/>
            <a:extLst>
              <a:ext uri="{FF2B5EF4-FFF2-40B4-BE49-F238E27FC236}">
                <a16:creationId xmlns:a16="http://schemas.microsoft.com/office/drawing/2014/main" id="{D261BC96-D6E4-76AD-64D4-575CE30E4C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14835" y="147004"/>
            <a:ext cx="772274" cy="772274"/>
          </a:xfrm>
          <a:prstGeom prst="rect">
            <a:avLst/>
          </a:prstGeom>
        </p:spPr>
      </p:pic>
    </p:spTree>
    <p:extLst>
      <p:ext uri="{BB962C8B-B14F-4D97-AF65-F5344CB8AC3E}">
        <p14:creationId xmlns:p14="http://schemas.microsoft.com/office/powerpoint/2010/main" val="1891309321"/>
      </p:ext>
    </p:extLst>
  </p:cSld>
  <p:clrMapOvr>
    <a:masterClrMapping/>
  </p:clrMapOvr>
  <mc:AlternateContent xmlns:mc="http://schemas.openxmlformats.org/markup-compatibility/2006" xmlns:p14="http://schemas.microsoft.com/office/powerpoint/2010/main">
    <mc:Choice Requires="p14">
      <p:transition spd="med" p14:dur="700" advTm="39171">
        <p:fade/>
      </p:transition>
    </mc:Choice>
    <mc:Fallback xmlns="">
      <p:transition spd="med" advTm="39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53"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p:cTn id="2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1">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3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9"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041B66-7CA2-6834-C0E5-D36169C49763}"/>
              </a:ext>
            </a:extLst>
          </p:cNvPr>
          <p:cNvSpPr txBox="1"/>
          <p:nvPr/>
        </p:nvSpPr>
        <p:spPr>
          <a:xfrm>
            <a:off x="402404" y="1262198"/>
            <a:ext cx="647271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information in this presentation can be found in a new design guide, accessible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https://caenergywise.com/design-guides/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most recent revision was made possible with funds from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CalNEXT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program by a team of energy industry professionals from TRC and Frontier Energy. </a:t>
            </a:r>
          </a:p>
        </p:txBody>
      </p:sp>
      <p:pic>
        <p:nvPicPr>
          <p:cNvPr id="1026" name="Picture 2" descr="Home - CalNEXT">
            <a:extLst>
              <a:ext uri="{FF2B5EF4-FFF2-40B4-BE49-F238E27FC236}">
                <a16:creationId xmlns:a16="http://schemas.microsoft.com/office/drawing/2014/main" id="{8C9FD189-DFA7-6D24-0E53-A7B1DDE5E7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7346" y="4970770"/>
            <a:ext cx="1929624" cy="533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C Companies, Inc. | LinkedIn">
            <a:extLst>
              <a:ext uri="{FF2B5EF4-FFF2-40B4-BE49-F238E27FC236}">
                <a16:creationId xmlns:a16="http://schemas.microsoft.com/office/drawing/2014/main" id="{877CB233-50FD-7F2D-0047-3B0B4DECCE7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17" y="5366720"/>
            <a:ext cx="1905000" cy="1385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ier Energy - Crunchbase Company Profile &amp; Funding">
            <a:extLst>
              <a:ext uri="{FF2B5EF4-FFF2-40B4-BE49-F238E27FC236}">
                <a16:creationId xmlns:a16="http://schemas.microsoft.com/office/drawing/2014/main" id="{A1F66EC8-C31C-C3CC-4AB0-CEB1B0D617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62437" y="5107064"/>
            <a:ext cx="1385688" cy="13856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uthern California Edison">
            <a:extLst>
              <a:ext uri="{FF2B5EF4-FFF2-40B4-BE49-F238E27FC236}">
                <a16:creationId xmlns:a16="http://schemas.microsoft.com/office/drawing/2014/main" id="{22BA028E-4D8D-6906-9536-EEEC7B1FB41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90714" y="5697095"/>
            <a:ext cx="942887" cy="953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with a blue wave and a picture of a sink&#10;&#10;Description automatically generated">
            <a:extLst>
              <a:ext uri="{FF2B5EF4-FFF2-40B4-BE49-F238E27FC236}">
                <a16:creationId xmlns:a16="http://schemas.microsoft.com/office/drawing/2014/main" id="{77338E2E-56EE-8C51-7822-5CF16F13D34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75123" y="0"/>
            <a:ext cx="5331157" cy="6858000"/>
          </a:xfrm>
          <a:prstGeom prst="rect">
            <a:avLst/>
          </a:prstGeom>
        </p:spPr>
      </p:pic>
      <p:pic>
        <p:nvPicPr>
          <p:cNvPr id="3" name="Sonido grabado">
            <a:hlinkClick r:id="" action="ppaction://media"/>
            <a:extLst>
              <a:ext uri="{FF2B5EF4-FFF2-40B4-BE49-F238E27FC236}">
                <a16:creationId xmlns:a16="http://schemas.microsoft.com/office/drawing/2014/main" id="{DCDB4178-EA89-85A3-35B0-F0E8746E55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2767" y="328769"/>
            <a:ext cx="661876" cy="661876"/>
          </a:xfrm>
          <a:prstGeom prst="rect">
            <a:avLst/>
          </a:prstGeom>
        </p:spPr>
      </p:pic>
    </p:spTree>
    <p:extLst>
      <p:ext uri="{BB962C8B-B14F-4D97-AF65-F5344CB8AC3E}">
        <p14:creationId xmlns:p14="http://schemas.microsoft.com/office/powerpoint/2010/main" val="1704444512"/>
      </p:ext>
    </p:extLst>
  </p:cSld>
  <p:clrMapOvr>
    <a:masterClrMapping/>
  </p:clrMapOvr>
  <mc:AlternateContent xmlns:mc="http://schemas.openxmlformats.org/markup-compatibility/2006" xmlns:p14="http://schemas.microsoft.com/office/powerpoint/2010/main">
    <mc:Choice Requires="p14">
      <p:transition spd="med" p14:dur="700" advTm="35900">
        <p:fade/>
      </p:transition>
    </mc:Choice>
    <mc:Fallback xmlns="">
      <p:transition spd="med" advTm="359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27593" y="0"/>
            <a:ext cx="11791507" cy="1031358"/>
          </a:xfrm>
        </p:spPr>
        <p:txBody>
          <a:bodyPr>
            <a:normAutofit/>
          </a:bodyPr>
          <a:lstStyle/>
          <a:p>
            <a:pPr eaLnBrk="1" hangingPunct="1"/>
            <a:r>
              <a:rPr lang="en-US" sz="3600" dirty="0"/>
              <a:t>Distributed Generation: Hybrid of Simple and Demand Recirc</a:t>
            </a:r>
            <a:endParaRPr lang="en-US" sz="4000" dirty="0"/>
          </a:p>
        </p:txBody>
      </p:sp>
      <p:pic>
        <p:nvPicPr>
          <p:cNvPr id="5" name="Picture 4" descr="Diagram&#10;&#10;Description automatically generated">
            <a:extLst>
              <a:ext uri="{FF2B5EF4-FFF2-40B4-BE49-F238E27FC236}">
                <a16:creationId xmlns:a16="http://schemas.microsoft.com/office/drawing/2014/main" id="{67183FAE-3300-6F55-80C3-D83D9C6915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866" y="893135"/>
            <a:ext cx="9957817" cy="5964865"/>
          </a:xfrm>
          <a:prstGeom prst="rect">
            <a:avLst/>
          </a:prstGeom>
        </p:spPr>
      </p:pic>
      <p:pic>
        <p:nvPicPr>
          <p:cNvPr id="3" name="Sonido grabado">
            <a:hlinkClick r:id="" action="ppaction://media"/>
            <a:extLst>
              <a:ext uri="{FF2B5EF4-FFF2-40B4-BE49-F238E27FC236}">
                <a16:creationId xmlns:a16="http://schemas.microsoft.com/office/drawing/2014/main" id="{AB1D6F83-0E77-E649-1E25-EE90E3DA6A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8589" y="1181888"/>
            <a:ext cx="742605" cy="742605"/>
          </a:xfrm>
          <a:prstGeom prst="rect">
            <a:avLst/>
          </a:prstGeom>
        </p:spPr>
      </p:pic>
    </p:spTree>
    <p:extLst>
      <p:ext uri="{BB962C8B-B14F-4D97-AF65-F5344CB8AC3E}">
        <p14:creationId xmlns:p14="http://schemas.microsoft.com/office/powerpoint/2010/main" val="2063519548"/>
      </p:ext>
    </p:extLst>
  </p:cSld>
  <p:clrMapOvr>
    <a:masterClrMapping/>
  </p:clrMapOvr>
  <mc:AlternateContent xmlns:mc="http://schemas.openxmlformats.org/markup-compatibility/2006" xmlns:p14="http://schemas.microsoft.com/office/powerpoint/2010/main">
    <mc:Choice Requires="p14">
      <p:transition spd="med" p14:dur="700" advTm="38924">
        <p:fade/>
      </p:transition>
    </mc:Choice>
    <mc:Fallback xmlns="">
      <p:transition spd="med" advTm="389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C6D2-FA02-086B-67EE-366926B2613B}"/>
              </a:ext>
            </a:extLst>
          </p:cNvPr>
          <p:cNvSpPr>
            <a:spLocks noGrp="1"/>
          </p:cNvSpPr>
          <p:nvPr>
            <p:ph type="title"/>
          </p:nvPr>
        </p:nvSpPr>
        <p:spPr/>
        <p:txBody>
          <a:bodyPr/>
          <a:lstStyle/>
          <a:p>
            <a:r>
              <a:rPr lang="en-US" dirty="0"/>
              <a:t>Pipe Insulation Decreases Line Losses and Increases System Efficiency</a:t>
            </a:r>
          </a:p>
        </p:txBody>
      </p:sp>
      <p:pic>
        <p:nvPicPr>
          <p:cNvPr id="3" name="Picture 2">
            <a:extLst>
              <a:ext uri="{FF2B5EF4-FFF2-40B4-BE49-F238E27FC236}">
                <a16:creationId xmlns:a16="http://schemas.microsoft.com/office/drawing/2014/main" id="{9C9E2703-7828-8B2C-4896-04984E69EE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42915" y="2407828"/>
            <a:ext cx="4592521" cy="3444390"/>
          </a:xfrm>
          <a:prstGeom prst="rect">
            <a:avLst/>
          </a:prstGeom>
        </p:spPr>
      </p:pic>
      <p:sp>
        <p:nvSpPr>
          <p:cNvPr id="4" name="&quot;No&quot; Symbol 4">
            <a:extLst>
              <a:ext uri="{FF2B5EF4-FFF2-40B4-BE49-F238E27FC236}">
                <a16:creationId xmlns:a16="http://schemas.microsoft.com/office/drawing/2014/main" id="{EF618B18-481E-F512-7C74-377A3022DB2A}"/>
              </a:ext>
            </a:extLst>
          </p:cNvPr>
          <p:cNvSpPr/>
          <p:nvPr/>
        </p:nvSpPr>
        <p:spPr bwMode="auto">
          <a:xfrm>
            <a:off x="2209800" y="2238375"/>
            <a:ext cx="1447800" cy="1371600"/>
          </a:xfrm>
          <a:prstGeom prst="noSmoking">
            <a:avLst>
              <a:gd name="adj" fmla="val 8393"/>
            </a:avLst>
          </a:prstGeom>
          <a:solidFill>
            <a:srgbClr val="FF0000"/>
          </a:solidFill>
          <a:ln w="2222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prstMaterial="dkEdge">
            <a:bevelT/>
            <a:bevelB/>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400">
              <a:solidFill>
                <a:srgbClr val="5F5F5F"/>
              </a:solidFill>
              <a:latin typeface="Times New Roman" pitchFamily="18" charset="0"/>
            </a:endParaRPr>
          </a:p>
        </p:txBody>
      </p:sp>
      <p:sp>
        <p:nvSpPr>
          <p:cNvPr id="8" name="TextBox 7">
            <a:extLst>
              <a:ext uri="{FF2B5EF4-FFF2-40B4-BE49-F238E27FC236}">
                <a16:creationId xmlns:a16="http://schemas.microsoft.com/office/drawing/2014/main" id="{49FC3F31-AC6E-AC93-C851-7B54C6A8C91F}"/>
              </a:ext>
            </a:extLst>
          </p:cNvPr>
          <p:cNvSpPr txBox="1"/>
          <p:nvPr/>
        </p:nvSpPr>
        <p:spPr>
          <a:xfrm>
            <a:off x="4828023" y="1781848"/>
            <a:ext cx="7086599" cy="1077218"/>
          </a:xfrm>
          <a:prstGeom prst="rect">
            <a:avLst/>
          </a:prstGeom>
          <a:noFill/>
        </p:spPr>
        <p:txBody>
          <a:bodyPr wrap="square" rtlCol="0">
            <a:spAutoFit/>
          </a:bodyPr>
          <a:lstStyle/>
          <a:p>
            <a:r>
              <a:rPr lang="en-US" sz="3200" dirty="0"/>
              <a:t>Specify insulation on all hot water supply, return, and branch lines</a:t>
            </a:r>
          </a:p>
        </p:txBody>
      </p:sp>
      <p:pic>
        <p:nvPicPr>
          <p:cNvPr id="6" name="Picture 5">
            <a:extLst>
              <a:ext uri="{FF2B5EF4-FFF2-40B4-BE49-F238E27FC236}">
                <a16:creationId xmlns:a16="http://schemas.microsoft.com/office/drawing/2014/main" id="{D7E0AE40-D51F-6351-8544-E688BF8AB2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4595" y="4093856"/>
            <a:ext cx="3017520" cy="2214716"/>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36C27A81-1262-1DB4-7555-E73533A422C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97102" y="4160269"/>
            <a:ext cx="3017520" cy="2081890"/>
          </a:xfrm>
          <a:prstGeom prst="rect">
            <a:avLst/>
          </a:prstGeom>
        </p:spPr>
      </p:pic>
      <p:sp>
        <p:nvSpPr>
          <p:cNvPr id="9" name="Rectangle 8">
            <a:extLst>
              <a:ext uri="{FF2B5EF4-FFF2-40B4-BE49-F238E27FC236}">
                <a16:creationId xmlns:a16="http://schemas.microsoft.com/office/drawing/2014/main" id="{78379EDD-5D07-FA3A-7066-D7A1953BE71B}"/>
              </a:ext>
            </a:extLst>
          </p:cNvPr>
          <p:cNvSpPr/>
          <p:nvPr/>
        </p:nvSpPr>
        <p:spPr>
          <a:xfrm>
            <a:off x="9204158" y="3755302"/>
            <a:ext cx="2610010" cy="338554"/>
          </a:xfrm>
          <a:prstGeom prst="rect">
            <a:avLst/>
          </a:prstGeom>
        </p:spPr>
        <p:txBody>
          <a:bodyPr wrap="none" anchor="t">
            <a:spAutoFit/>
          </a:bodyPr>
          <a:lstStyle/>
          <a:p>
            <a:r>
              <a:rPr lang="en-US" sz="1600" dirty="0"/>
              <a:t>Uninsulated Pipe Supports</a:t>
            </a:r>
          </a:p>
        </p:txBody>
      </p:sp>
      <p:sp>
        <p:nvSpPr>
          <p:cNvPr id="11" name="Rectangle 10">
            <a:extLst>
              <a:ext uri="{FF2B5EF4-FFF2-40B4-BE49-F238E27FC236}">
                <a16:creationId xmlns:a16="http://schemas.microsoft.com/office/drawing/2014/main" id="{8ADD53E7-3C1B-8B43-1841-4EA085D47407}"/>
              </a:ext>
            </a:extLst>
          </p:cNvPr>
          <p:cNvSpPr/>
          <p:nvPr/>
        </p:nvSpPr>
        <p:spPr>
          <a:xfrm>
            <a:off x="5104595" y="3755302"/>
            <a:ext cx="3096489" cy="338554"/>
          </a:xfrm>
          <a:prstGeom prst="rect">
            <a:avLst/>
          </a:prstGeom>
        </p:spPr>
        <p:txBody>
          <a:bodyPr wrap="none" anchor="t">
            <a:spAutoFit/>
          </a:bodyPr>
          <a:lstStyle/>
          <a:p>
            <a:r>
              <a:rPr lang="en-US" sz="1600" dirty="0"/>
              <a:t>Uninsulated Fittings and Valves </a:t>
            </a:r>
          </a:p>
        </p:txBody>
      </p:sp>
      <p:pic>
        <p:nvPicPr>
          <p:cNvPr id="10" name="Sonido grabado">
            <a:hlinkClick r:id="" action="ppaction://media"/>
            <a:extLst>
              <a:ext uri="{FF2B5EF4-FFF2-40B4-BE49-F238E27FC236}">
                <a16:creationId xmlns:a16="http://schemas.microsoft.com/office/drawing/2014/main" id="{404152B6-6A06-4E8F-CC73-32B7429F19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7875" y="236963"/>
            <a:ext cx="873380" cy="873380"/>
          </a:xfrm>
          <a:prstGeom prst="rect">
            <a:avLst/>
          </a:prstGeom>
        </p:spPr>
      </p:pic>
    </p:spTree>
    <p:extLst>
      <p:ext uri="{BB962C8B-B14F-4D97-AF65-F5344CB8AC3E}">
        <p14:creationId xmlns:p14="http://schemas.microsoft.com/office/powerpoint/2010/main" val="2853462587"/>
      </p:ext>
    </p:extLst>
  </p:cSld>
  <p:clrMapOvr>
    <a:masterClrMapping/>
  </p:clrMapOvr>
  <mc:AlternateContent xmlns:mc="http://schemas.openxmlformats.org/markup-compatibility/2006" xmlns:p14="http://schemas.microsoft.com/office/powerpoint/2010/main">
    <mc:Choice Requires="p14">
      <p:transition spd="med" p14:dur="700" advTm="21180">
        <p:fade/>
      </p:transition>
    </mc:Choice>
    <mc:Fallback xmlns="">
      <p:transition spd="med" advTm="2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A62A-2418-C6A1-74BC-E12964EC84DE}"/>
              </a:ext>
            </a:extLst>
          </p:cNvPr>
          <p:cNvSpPr>
            <a:spLocks noGrp="1"/>
          </p:cNvSpPr>
          <p:nvPr>
            <p:ph type="title"/>
          </p:nvPr>
        </p:nvSpPr>
        <p:spPr/>
        <p:txBody>
          <a:bodyPr/>
          <a:lstStyle/>
          <a:p>
            <a:r>
              <a:rPr lang="en-US" dirty="0"/>
              <a:t>Pipe Insulation specs for HWS from Title 24</a:t>
            </a:r>
          </a:p>
        </p:txBody>
      </p:sp>
      <p:graphicFrame>
        <p:nvGraphicFramePr>
          <p:cNvPr id="4" name="Table 3">
            <a:extLst>
              <a:ext uri="{FF2B5EF4-FFF2-40B4-BE49-F238E27FC236}">
                <a16:creationId xmlns:a16="http://schemas.microsoft.com/office/drawing/2014/main" id="{C786F4ED-0992-A7D5-E165-7F9AEE7F19AB}"/>
              </a:ext>
            </a:extLst>
          </p:cNvPr>
          <p:cNvGraphicFramePr>
            <a:graphicFrameLocks noGrp="1"/>
          </p:cNvGraphicFramePr>
          <p:nvPr>
            <p:extLst>
              <p:ext uri="{D42A27DB-BD31-4B8C-83A1-F6EECF244321}">
                <p14:modId xmlns:p14="http://schemas.microsoft.com/office/powerpoint/2010/main" val="3282502723"/>
              </p:ext>
            </p:extLst>
          </p:nvPr>
        </p:nvGraphicFramePr>
        <p:xfrm>
          <a:off x="967666" y="1606858"/>
          <a:ext cx="10599939" cy="4811696"/>
        </p:xfrm>
        <a:graphic>
          <a:graphicData uri="http://schemas.openxmlformats.org/drawingml/2006/table">
            <a:tbl>
              <a:tblPr>
                <a:tableStyleId>{5C22544A-7EE6-4342-B048-85BDC9FD1C3A}</a:tableStyleId>
              </a:tblPr>
              <a:tblGrid>
                <a:gridCol w="1676490">
                  <a:extLst>
                    <a:ext uri="{9D8B030D-6E8A-4147-A177-3AD203B41FA5}">
                      <a16:colId xmlns:a16="http://schemas.microsoft.com/office/drawing/2014/main" val="1962238244"/>
                    </a:ext>
                  </a:extLst>
                </a:gridCol>
                <a:gridCol w="1676490">
                  <a:extLst>
                    <a:ext uri="{9D8B030D-6E8A-4147-A177-3AD203B41FA5}">
                      <a16:colId xmlns:a16="http://schemas.microsoft.com/office/drawing/2014/main" val="1685488720"/>
                    </a:ext>
                  </a:extLst>
                </a:gridCol>
                <a:gridCol w="1676490">
                  <a:extLst>
                    <a:ext uri="{9D8B030D-6E8A-4147-A177-3AD203B41FA5}">
                      <a16:colId xmlns:a16="http://schemas.microsoft.com/office/drawing/2014/main" val="3416315131"/>
                    </a:ext>
                  </a:extLst>
                </a:gridCol>
                <a:gridCol w="788938">
                  <a:extLst>
                    <a:ext uri="{9D8B030D-6E8A-4147-A177-3AD203B41FA5}">
                      <a16:colId xmlns:a16="http://schemas.microsoft.com/office/drawing/2014/main" val="3692104947"/>
                    </a:ext>
                  </a:extLst>
                </a:gridCol>
                <a:gridCol w="986171">
                  <a:extLst>
                    <a:ext uri="{9D8B030D-6E8A-4147-A177-3AD203B41FA5}">
                      <a16:colId xmlns:a16="http://schemas.microsoft.com/office/drawing/2014/main" val="3362386578"/>
                    </a:ext>
                  </a:extLst>
                </a:gridCol>
                <a:gridCol w="986171">
                  <a:extLst>
                    <a:ext uri="{9D8B030D-6E8A-4147-A177-3AD203B41FA5}">
                      <a16:colId xmlns:a16="http://schemas.microsoft.com/office/drawing/2014/main" val="2361255356"/>
                    </a:ext>
                  </a:extLst>
                </a:gridCol>
                <a:gridCol w="986171">
                  <a:extLst>
                    <a:ext uri="{9D8B030D-6E8A-4147-A177-3AD203B41FA5}">
                      <a16:colId xmlns:a16="http://schemas.microsoft.com/office/drawing/2014/main" val="1165564655"/>
                    </a:ext>
                  </a:extLst>
                </a:gridCol>
                <a:gridCol w="887554">
                  <a:extLst>
                    <a:ext uri="{9D8B030D-6E8A-4147-A177-3AD203B41FA5}">
                      <a16:colId xmlns:a16="http://schemas.microsoft.com/office/drawing/2014/main" val="191812304"/>
                    </a:ext>
                  </a:extLst>
                </a:gridCol>
                <a:gridCol w="788938">
                  <a:extLst>
                    <a:ext uri="{9D8B030D-6E8A-4147-A177-3AD203B41FA5}">
                      <a16:colId xmlns:a16="http://schemas.microsoft.com/office/drawing/2014/main" val="2751779168"/>
                    </a:ext>
                  </a:extLst>
                </a:gridCol>
                <a:gridCol w="146526">
                  <a:extLst>
                    <a:ext uri="{9D8B030D-6E8A-4147-A177-3AD203B41FA5}">
                      <a16:colId xmlns:a16="http://schemas.microsoft.com/office/drawing/2014/main" val="964463333"/>
                    </a:ext>
                  </a:extLst>
                </a:gridCol>
              </a:tblGrid>
              <a:tr h="471907">
                <a:tc rowSpan="2">
                  <a:txBody>
                    <a:bodyPr/>
                    <a:lstStyle/>
                    <a:p>
                      <a:pPr marL="0" marR="0">
                        <a:lnSpc>
                          <a:spcPct val="115000"/>
                        </a:lnSpc>
                        <a:spcBef>
                          <a:spcPts val="300"/>
                        </a:spcBef>
                        <a:spcAft>
                          <a:spcPts val="300"/>
                        </a:spcAft>
                      </a:pPr>
                      <a:r>
                        <a:rPr lang="en-US" sz="1600" b="1" dirty="0">
                          <a:solidFill>
                            <a:schemeClr val="bg1"/>
                          </a:solidFill>
                          <a:effectLst/>
                        </a:rPr>
                        <a:t>FLUID OPERATING TEMPERATURE RANGE (°F)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gridSpan="2">
                  <a:txBody>
                    <a:bodyPr/>
                    <a:lstStyle/>
                    <a:p>
                      <a:pPr marL="0" marR="0">
                        <a:lnSpc>
                          <a:spcPct val="115000"/>
                        </a:lnSpc>
                        <a:spcBef>
                          <a:spcPts val="300"/>
                        </a:spcBef>
                        <a:spcAft>
                          <a:spcPts val="300"/>
                        </a:spcAft>
                      </a:pPr>
                      <a:r>
                        <a:rPr lang="en-US" sz="1600" b="1">
                          <a:solidFill>
                            <a:schemeClr val="bg1"/>
                          </a:solidFill>
                          <a:effectLst/>
                        </a:rPr>
                        <a:t>INSULATION CONDUCTIVITY</a:t>
                      </a:r>
                      <a:endParaRPr lang="en-US" sz="2400" b="1">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a:txBody>
                    <a:bodyPr/>
                    <a:lstStyle/>
                    <a:p>
                      <a:endParaRPr lang="en-US" sz="2400" dirty="0">
                        <a:effectLst/>
                        <a:latin typeface="Franklin Gothic Book" panose="020B0503020102020204" pitchFamily="34" charset="0"/>
                      </a:endParaRPr>
                    </a:p>
                  </a:txBody>
                  <a:tcPr marL="36830" marR="36830" marT="27940" marB="27940" anchor="ctr">
                    <a:noFill/>
                  </a:tcPr>
                </a:tc>
                <a:tc gridSpan="6">
                  <a:txBody>
                    <a:bodyPr/>
                    <a:lstStyle/>
                    <a:p>
                      <a:pPr marL="0" marR="0">
                        <a:lnSpc>
                          <a:spcPct val="115000"/>
                        </a:lnSpc>
                        <a:spcBef>
                          <a:spcPts val="300"/>
                        </a:spcBef>
                        <a:spcAft>
                          <a:spcPts val="300"/>
                        </a:spcAft>
                      </a:pPr>
                      <a:r>
                        <a:rPr lang="it-IT" sz="1600" b="1" dirty="0">
                          <a:solidFill>
                            <a:schemeClr val="bg1"/>
                          </a:solidFill>
                          <a:effectLst/>
                        </a:rPr>
                        <a:t>NOMINAL PIPE DIAMETER (in 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8679268"/>
                  </a:ext>
                </a:extLst>
              </a:tr>
              <a:tr h="1127432">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Conductivity (in </a:t>
                      </a:r>
                      <a:r>
                        <a:rPr lang="en-US" sz="1600" b="1" dirty="0" err="1">
                          <a:solidFill>
                            <a:schemeClr val="bg1"/>
                          </a:solidFill>
                          <a:effectLst/>
                        </a:rPr>
                        <a:t>Btu•in</a:t>
                      </a:r>
                      <a:r>
                        <a:rPr lang="en-US" sz="1600" b="1" dirty="0">
                          <a:solidFill>
                            <a:schemeClr val="bg1"/>
                          </a:solidFill>
                          <a:effectLst/>
                        </a:rPr>
                        <a:t>/h•ft</a:t>
                      </a:r>
                      <a:r>
                        <a:rPr lang="en-US" sz="1600" b="1" baseline="30000" dirty="0">
                          <a:solidFill>
                            <a:schemeClr val="bg1"/>
                          </a:solidFill>
                          <a:effectLst/>
                        </a:rPr>
                        <a:t>2</a:t>
                      </a:r>
                      <a:r>
                        <a:rPr lang="en-US" sz="1600" b="1" dirty="0">
                          <a:solidFill>
                            <a:schemeClr val="bg1"/>
                          </a:solidFill>
                          <a:effectLst/>
                        </a:rPr>
                        <a:t>•°F)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Mean Rating Temperature (°F)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endParaRPr lang="en-US" sz="2400" dirty="0">
                        <a:effectLst/>
                        <a:latin typeface="Franklin Gothic Book" panose="020B0503020102020204" pitchFamily="34" charset="0"/>
                      </a:endParaRPr>
                    </a:p>
                  </a:txBody>
                  <a:tcPr marL="36830" marR="36830" marT="27940" marB="27940" anchor="ctr">
                    <a:noFill/>
                  </a:tcPr>
                </a:tc>
                <a:tc>
                  <a:txBody>
                    <a:bodyPr/>
                    <a:lstStyle/>
                    <a:p>
                      <a:pPr marL="0" marR="0">
                        <a:lnSpc>
                          <a:spcPct val="115000"/>
                        </a:lnSpc>
                        <a:spcBef>
                          <a:spcPts val="300"/>
                        </a:spcBef>
                        <a:spcAft>
                          <a:spcPts val="300"/>
                        </a:spcAft>
                      </a:pPr>
                      <a:r>
                        <a:rPr lang="en-US" sz="1600" b="1" dirty="0">
                          <a:solidFill>
                            <a:schemeClr val="bg1"/>
                          </a:solidFill>
                          <a:effectLst/>
                        </a:rPr>
                        <a:t>&lt; 1</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1 to &lt;1.5</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1.5 to &lt; 4</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4 to &lt; 8</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8 and larger</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spcBef>
                          <a:spcPts val="0"/>
                        </a:spcBef>
                        <a:spcAft>
                          <a:spcPts val="0"/>
                        </a:spcAft>
                      </a:pPr>
                      <a:r>
                        <a:rPr lang="en-US" sz="2400" b="1" dirty="0">
                          <a:solidFill>
                            <a:schemeClr val="bg1"/>
                          </a:solidFill>
                          <a:effectLst/>
                        </a:rPr>
                        <a:t> </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solidFill>
                      <a:schemeClr val="accent1"/>
                    </a:solidFill>
                  </a:tcPr>
                </a:tc>
                <a:extLst>
                  <a:ext uri="{0D108BD9-81ED-4DB2-BD59-A6C34878D82A}">
                    <a16:rowId xmlns:a16="http://schemas.microsoft.com/office/drawing/2014/main" val="515062237"/>
                  </a:ext>
                </a:extLst>
              </a:tr>
              <a:tr h="781031">
                <a:tc gridSpan="3">
                  <a:txBody>
                    <a:bodyPr/>
                    <a:lstStyle/>
                    <a:p>
                      <a:pPr marL="0" marR="0">
                        <a:lnSpc>
                          <a:spcPct val="115000"/>
                        </a:lnSpc>
                        <a:spcBef>
                          <a:spcPts val="300"/>
                        </a:spcBef>
                        <a:spcAft>
                          <a:spcPts val="300"/>
                        </a:spcAft>
                      </a:pP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hMerge="1">
                  <a:txBody>
                    <a:bodyPr/>
                    <a:lstStyle/>
                    <a:p>
                      <a:endParaRPr lang="en-US"/>
                    </a:p>
                  </a:txBody>
                  <a:tcPr/>
                </a:tc>
                <a:tc>
                  <a:txBody>
                    <a:bodyPr/>
                    <a:lstStyle/>
                    <a:p>
                      <a:endParaRPr lang="en-US" sz="2400" dirty="0">
                        <a:effectLst/>
                        <a:latin typeface="Franklin Gothic Book" panose="020B0503020102020204" pitchFamily="34" charset="0"/>
                      </a:endParaRPr>
                    </a:p>
                  </a:txBody>
                  <a:tcPr marL="55245" marR="55245" marT="27940" marB="27940">
                    <a:noFill/>
                  </a:tcPr>
                </a:tc>
                <a:tc gridSpan="6">
                  <a:txBody>
                    <a:bodyPr/>
                    <a:lstStyle/>
                    <a:p>
                      <a:pPr marL="0" marR="0">
                        <a:lnSpc>
                          <a:spcPct val="115000"/>
                        </a:lnSpc>
                        <a:spcBef>
                          <a:spcPts val="300"/>
                        </a:spcBef>
                        <a:spcAft>
                          <a:spcPts val="300"/>
                        </a:spcAft>
                      </a:pPr>
                      <a:r>
                        <a:rPr lang="en-US" sz="1600" b="1" dirty="0">
                          <a:solidFill>
                            <a:schemeClr val="bg1"/>
                          </a:solidFill>
                          <a:effectLst/>
                        </a:rPr>
                        <a:t>Minimum Pipe Insulation Required (Thickness in inches or 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5245" marR="55245" marT="27940" marB="2794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2180714"/>
                  </a:ext>
                </a:extLst>
              </a:tr>
              <a:tr h="434632">
                <a:tc rowSpan="2">
                  <a:txBody>
                    <a:bodyPr/>
                    <a:lstStyle/>
                    <a:p>
                      <a:pPr marL="0" marR="0">
                        <a:lnSpc>
                          <a:spcPct val="115000"/>
                        </a:lnSpc>
                        <a:spcBef>
                          <a:spcPts val="300"/>
                        </a:spcBef>
                        <a:spcAft>
                          <a:spcPts val="300"/>
                        </a:spcAft>
                      </a:pPr>
                      <a:r>
                        <a:rPr lang="en-US" sz="1600" b="1" dirty="0">
                          <a:solidFill>
                            <a:schemeClr val="bg1"/>
                          </a:solidFill>
                          <a:effectLst/>
                        </a:rPr>
                        <a:t>141—200</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rowSpan="2">
                  <a:txBody>
                    <a:bodyPr/>
                    <a:lstStyle/>
                    <a:p>
                      <a:pPr marL="0" marR="0">
                        <a:lnSpc>
                          <a:spcPct val="115000"/>
                        </a:lnSpc>
                        <a:spcBef>
                          <a:spcPts val="300"/>
                        </a:spcBef>
                        <a:spcAft>
                          <a:spcPts val="300"/>
                        </a:spcAft>
                      </a:pPr>
                      <a:r>
                        <a:rPr lang="en-US" sz="1600" dirty="0">
                          <a:effectLst/>
                        </a:rPr>
                        <a:t>0.25—0.29</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rowSpan="2">
                  <a:txBody>
                    <a:bodyPr/>
                    <a:lstStyle/>
                    <a:p>
                      <a:pPr marL="0" marR="0">
                        <a:lnSpc>
                          <a:spcPct val="115000"/>
                        </a:lnSpc>
                        <a:spcBef>
                          <a:spcPts val="300"/>
                        </a:spcBef>
                        <a:spcAft>
                          <a:spcPts val="300"/>
                        </a:spcAft>
                      </a:pPr>
                      <a:r>
                        <a:rPr lang="en-US" sz="1600" dirty="0">
                          <a:effectLst/>
                        </a:rPr>
                        <a:t>125</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b="1" dirty="0">
                          <a:solidFill>
                            <a:schemeClr val="bg1"/>
                          </a:solidFill>
                          <a:effectLst/>
                        </a:rPr>
                        <a:t>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2.0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2.0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gridSpan="2">
                  <a:txBody>
                    <a:bodyPr/>
                    <a:lstStyle/>
                    <a:p>
                      <a:pPr marL="0" marR="0">
                        <a:lnSpc>
                          <a:spcPct val="115000"/>
                        </a:lnSpc>
                        <a:spcBef>
                          <a:spcPts val="300"/>
                        </a:spcBef>
                        <a:spcAft>
                          <a:spcPts val="300"/>
                        </a:spcAft>
                      </a:pPr>
                      <a:r>
                        <a:rPr lang="en-US" sz="1600" dirty="0">
                          <a:effectLst/>
                        </a:rPr>
                        <a:t>2.0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hMerge="1">
                  <a:txBody>
                    <a:bodyPr/>
                    <a:lstStyle/>
                    <a:p>
                      <a:endParaRPr lang="en-US"/>
                    </a:p>
                  </a:txBody>
                  <a:tcPr/>
                </a:tc>
                <a:extLst>
                  <a:ext uri="{0D108BD9-81ED-4DB2-BD59-A6C34878D82A}">
                    <a16:rowId xmlns:a16="http://schemas.microsoft.com/office/drawing/2014/main" val="1729887626"/>
                  </a:ext>
                </a:extLst>
              </a:tr>
              <a:tr h="7810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R11.5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R14</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gridSpan="2">
                  <a:txBody>
                    <a:bodyPr/>
                    <a:lstStyle/>
                    <a:p>
                      <a:pPr marL="0" marR="0">
                        <a:lnSpc>
                          <a:spcPct val="115000"/>
                        </a:lnSpc>
                        <a:spcBef>
                          <a:spcPts val="300"/>
                        </a:spcBef>
                        <a:spcAft>
                          <a:spcPts val="300"/>
                        </a:spcAft>
                      </a:pPr>
                      <a:r>
                        <a:rPr lang="en-US" sz="1600" dirty="0">
                          <a:effectLst/>
                        </a:rPr>
                        <a:t>R10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hMerge="1">
                  <a:txBody>
                    <a:bodyPr/>
                    <a:lstStyle/>
                    <a:p>
                      <a:endParaRPr lang="en-US"/>
                    </a:p>
                  </a:txBody>
                  <a:tcPr/>
                </a:tc>
                <a:extLst>
                  <a:ext uri="{0D108BD9-81ED-4DB2-BD59-A6C34878D82A}">
                    <a16:rowId xmlns:a16="http://schemas.microsoft.com/office/drawing/2014/main" val="3348447491"/>
                  </a:ext>
                </a:extLst>
              </a:tr>
              <a:tr h="434632">
                <a:tc rowSpan="2">
                  <a:txBody>
                    <a:bodyPr/>
                    <a:lstStyle/>
                    <a:p>
                      <a:pPr marL="0" marR="0">
                        <a:lnSpc>
                          <a:spcPct val="115000"/>
                        </a:lnSpc>
                        <a:spcBef>
                          <a:spcPts val="300"/>
                        </a:spcBef>
                        <a:spcAft>
                          <a:spcPts val="300"/>
                        </a:spcAft>
                      </a:pPr>
                      <a:r>
                        <a:rPr lang="en-US" sz="1600" b="1" dirty="0">
                          <a:solidFill>
                            <a:schemeClr val="bg1"/>
                          </a:solidFill>
                          <a:effectLst/>
                        </a:rPr>
                        <a:t>105—140</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rowSpan="2">
                  <a:txBody>
                    <a:bodyPr/>
                    <a:lstStyle/>
                    <a:p>
                      <a:pPr marL="0" marR="0">
                        <a:lnSpc>
                          <a:spcPct val="115000"/>
                        </a:lnSpc>
                        <a:spcBef>
                          <a:spcPts val="300"/>
                        </a:spcBef>
                        <a:spcAft>
                          <a:spcPts val="300"/>
                        </a:spcAft>
                      </a:pPr>
                      <a:r>
                        <a:rPr lang="en-US" sz="1600">
                          <a:effectLst/>
                        </a:rPr>
                        <a:t>0.22—0.28</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rowSpan="2">
                  <a:txBody>
                    <a:bodyPr/>
                    <a:lstStyle/>
                    <a:p>
                      <a:pPr marL="0" marR="0">
                        <a:lnSpc>
                          <a:spcPct val="115000"/>
                        </a:lnSpc>
                        <a:spcBef>
                          <a:spcPts val="300"/>
                        </a:spcBef>
                        <a:spcAft>
                          <a:spcPts val="300"/>
                        </a:spcAft>
                      </a:pPr>
                      <a:r>
                        <a:rPr lang="en-US" sz="1600">
                          <a:effectLst/>
                        </a:rPr>
                        <a:t>100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b="1" dirty="0">
                          <a:solidFill>
                            <a:schemeClr val="bg1"/>
                          </a:solidFill>
                          <a:effectLst/>
                        </a:rPr>
                        <a:t>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1.0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spcBef>
                          <a:spcPts val="0"/>
                        </a:spcBef>
                        <a:spcAft>
                          <a:spcPts val="0"/>
                        </a:spcAft>
                      </a:pPr>
                      <a:r>
                        <a:rPr lang="en-US" sz="2400">
                          <a:effectLst/>
                        </a:rPr>
                        <a:t> </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45558509"/>
                  </a:ext>
                </a:extLst>
              </a:tr>
              <a:tr h="7810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R7.7</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R12.5</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R9</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R8</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spcBef>
                          <a:spcPts val="0"/>
                        </a:spcBef>
                        <a:spcAft>
                          <a:spcPts val="0"/>
                        </a:spcAft>
                      </a:pPr>
                      <a:r>
                        <a:rPr lang="en-US" sz="2400" dirty="0">
                          <a:effectLst/>
                        </a:rPr>
                        <a:t> </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71566981"/>
                  </a:ext>
                </a:extLst>
              </a:tr>
            </a:tbl>
          </a:graphicData>
        </a:graphic>
      </p:graphicFrame>
      <p:pic>
        <p:nvPicPr>
          <p:cNvPr id="5" name="Sonido grabado">
            <a:hlinkClick r:id="" action="ppaction://media"/>
            <a:extLst>
              <a:ext uri="{FF2B5EF4-FFF2-40B4-BE49-F238E27FC236}">
                <a16:creationId xmlns:a16="http://schemas.microsoft.com/office/drawing/2014/main" id="{4630C719-9F51-7B7E-473D-042A98B169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4009" y="540543"/>
            <a:ext cx="750375" cy="750375"/>
          </a:xfrm>
          <a:prstGeom prst="rect">
            <a:avLst/>
          </a:prstGeom>
        </p:spPr>
      </p:pic>
    </p:spTree>
    <p:extLst>
      <p:ext uri="{BB962C8B-B14F-4D97-AF65-F5344CB8AC3E}">
        <p14:creationId xmlns:p14="http://schemas.microsoft.com/office/powerpoint/2010/main" val="481196490"/>
      </p:ext>
    </p:extLst>
  </p:cSld>
  <p:clrMapOvr>
    <a:masterClrMapping/>
  </p:clrMapOvr>
  <mc:AlternateContent xmlns:mc="http://schemas.openxmlformats.org/markup-compatibility/2006" xmlns:p14="http://schemas.microsoft.com/office/powerpoint/2010/main">
    <mc:Choice Requires="p14">
      <p:transition spd="med" p14:dur="700" advTm="22280">
        <p:fade/>
      </p:transition>
    </mc:Choice>
    <mc:Fallback xmlns="">
      <p:transition spd="med" advTm="222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6FB-53FD-5790-404C-6EBB837E401C}"/>
              </a:ext>
            </a:extLst>
          </p:cNvPr>
          <p:cNvSpPr>
            <a:spLocks noGrp="1"/>
          </p:cNvSpPr>
          <p:nvPr>
            <p:ph type="title"/>
          </p:nvPr>
        </p:nvSpPr>
        <p:spPr/>
        <p:txBody>
          <a:bodyPr/>
          <a:lstStyle/>
          <a:p>
            <a:r>
              <a:rPr lang="en-US" dirty="0"/>
              <a:t>Maximizing Energy Savings from Insulation</a:t>
            </a:r>
          </a:p>
        </p:txBody>
      </p:sp>
      <p:sp>
        <p:nvSpPr>
          <p:cNvPr id="3" name="Content Placeholder 2">
            <a:extLst>
              <a:ext uri="{FF2B5EF4-FFF2-40B4-BE49-F238E27FC236}">
                <a16:creationId xmlns:a16="http://schemas.microsoft.com/office/drawing/2014/main" id="{1AB4B971-316E-40BA-9D48-14089006088E}"/>
              </a:ext>
            </a:extLst>
          </p:cNvPr>
          <p:cNvSpPr>
            <a:spLocks noGrp="1"/>
          </p:cNvSpPr>
          <p:nvPr>
            <p:ph idx="1"/>
          </p:nvPr>
        </p:nvSpPr>
        <p:spPr>
          <a:xfrm>
            <a:off x="838200" y="1825625"/>
            <a:ext cx="5670176" cy="4351338"/>
          </a:xfrm>
        </p:spPr>
        <p:txBody>
          <a:bodyPr/>
          <a:lstStyle/>
          <a:p>
            <a:r>
              <a:rPr lang="en-US" dirty="0"/>
              <a:t>Insulate cold water pipe leading to expansion tank</a:t>
            </a:r>
          </a:p>
          <a:p>
            <a:r>
              <a:rPr lang="en-US" dirty="0"/>
              <a:t>External Pipe Supports</a:t>
            </a:r>
          </a:p>
          <a:p>
            <a:r>
              <a:rPr lang="en-US" dirty="0"/>
              <a:t>Thermal Bridges</a:t>
            </a:r>
          </a:p>
          <a:p>
            <a:r>
              <a:rPr lang="en-US" dirty="0"/>
              <a:t>Handle tees and turns appropriately</a:t>
            </a:r>
          </a:p>
        </p:txBody>
      </p:sp>
      <p:pic>
        <p:nvPicPr>
          <p:cNvPr id="5" name="Picture 4" descr="A pipe system in a room&#10;&#10;Description automatically generated">
            <a:extLst>
              <a:ext uri="{FF2B5EF4-FFF2-40B4-BE49-F238E27FC236}">
                <a16:creationId xmlns:a16="http://schemas.microsoft.com/office/drawing/2014/main" id="{88E386D6-81BB-A8A5-0DA0-5E234CBB37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08376" y="1433124"/>
            <a:ext cx="2525128" cy="2568170"/>
          </a:xfrm>
          <a:prstGeom prst="rect">
            <a:avLst/>
          </a:prstGeom>
        </p:spPr>
      </p:pic>
      <p:pic>
        <p:nvPicPr>
          <p:cNvPr id="7" name="Picture 6" descr="A close-up of a pipe&#10;&#10;Description automatically generated">
            <a:extLst>
              <a:ext uri="{FF2B5EF4-FFF2-40B4-BE49-F238E27FC236}">
                <a16:creationId xmlns:a16="http://schemas.microsoft.com/office/drawing/2014/main" id="{98613F88-47F8-DA79-8C05-8E50B7FCAE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46742" y="1433124"/>
            <a:ext cx="2737763" cy="3219982"/>
          </a:xfrm>
          <a:prstGeom prst="rect">
            <a:avLst/>
          </a:prstGeom>
        </p:spPr>
      </p:pic>
      <p:pic>
        <p:nvPicPr>
          <p:cNvPr id="9" name="Picture 8" descr="A diagram of a bridge&#10;&#10;Description automatically generated">
            <a:extLst>
              <a:ext uri="{FF2B5EF4-FFF2-40B4-BE49-F238E27FC236}">
                <a16:creationId xmlns:a16="http://schemas.microsoft.com/office/drawing/2014/main" id="{38204648-0451-D2F3-4397-4BD695699A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8376" y="4230125"/>
            <a:ext cx="2296577" cy="2389502"/>
          </a:xfrm>
          <a:prstGeom prst="rect">
            <a:avLst/>
          </a:prstGeom>
        </p:spPr>
      </p:pic>
      <p:pic>
        <p:nvPicPr>
          <p:cNvPr id="11" name="Picture 10" descr="Diagram of a blue pipe with a red and black text&#10;&#10;Description automatically generated with medium confidence">
            <a:extLst>
              <a:ext uri="{FF2B5EF4-FFF2-40B4-BE49-F238E27FC236}">
                <a16:creationId xmlns:a16="http://schemas.microsoft.com/office/drawing/2014/main" id="{D489DD64-9244-1BC7-780B-97EBB60E7A8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2542" y="4537851"/>
            <a:ext cx="5443458" cy="2081775"/>
          </a:xfrm>
          <a:prstGeom prst="rect">
            <a:avLst/>
          </a:prstGeom>
        </p:spPr>
      </p:pic>
      <p:pic>
        <p:nvPicPr>
          <p:cNvPr id="6" name="Sonido grabado">
            <a:hlinkClick r:id="" action="ppaction://media"/>
            <a:extLst>
              <a:ext uri="{FF2B5EF4-FFF2-40B4-BE49-F238E27FC236}">
                <a16:creationId xmlns:a16="http://schemas.microsoft.com/office/drawing/2014/main" id="{8B74E0A9-F902-3C25-A94F-3E2D6D28BA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15093" y="230188"/>
            <a:ext cx="880155" cy="880155"/>
          </a:xfrm>
          <a:prstGeom prst="rect">
            <a:avLst/>
          </a:prstGeom>
        </p:spPr>
      </p:pic>
    </p:spTree>
    <p:extLst>
      <p:ext uri="{BB962C8B-B14F-4D97-AF65-F5344CB8AC3E}">
        <p14:creationId xmlns:p14="http://schemas.microsoft.com/office/powerpoint/2010/main" val="511552472"/>
      </p:ext>
    </p:extLst>
  </p:cSld>
  <p:clrMapOvr>
    <a:masterClrMapping/>
  </p:clrMapOvr>
  <mc:AlternateContent xmlns:mc="http://schemas.openxmlformats.org/markup-compatibility/2006" xmlns:p14="http://schemas.microsoft.com/office/powerpoint/2010/main">
    <mc:Choice Requires="p14">
      <p:transition spd="med" p14:dur="700" advTm="43356">
        <p:fade/>
      </p:transition>
    </mc:Choice>
    <mc:Fallback xmlns="">
      <p:transition spd="med" advTm="433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2473-4329-3AC2-D0C9-2B1A5CFEFB9F}"/>
              </a:ext>
            </a:extLst>
          </p:cNvPr>
          <p:cNvSpPr>
            <a:spLocks noGrp="1"/>
          </p:cNvSpPr>
          <p:nvPr>
            <p:ph type="title"/>
          </p:nvPr>
        </p:nvSpPr>
        <p:spPr/>
        <p:txBody>
          <a:bodyPr/>
          <a:lstStyle/>
          <a:p>
            <a:r>
              <a:rPr lang="en-US" dirty="0"/>
              <a:t>Master Mixing Valves</a:t>
            </a:r>
          </a:p>
        </p:txBody>
      </p:sp>
      <p:sp>
        <p:nvSpPr>
          <p:cNvPr id="3" name="Content Placeholder 2">
            <a:extLst>
              <a:ext uri="{FF2B5EF4-FFF2-40B4-BE49-F238E27FC236}">
                <a16:creationId xmlns:a16="http://schemas.microsoft.com/office/drawing/2014/main" id="{E96B909C-EE8F-BDEC-1048-1CCAC8AE7D7F}"/>
              </a:ext>
            </a:extLst>
          </p:cNvPr>
          <p:cNvSpPr>
            <a:spLocks noGrp="1"/>
          </p:cNvSpPr>
          <p:nvPr>
            <p:ph idx="1"/>
          </p:nvPr>
        </p:nvSpPr>
        <p:spPr>
          <a:xfrm>
            <a:off x="838199" y="1825625"/>
            <a:ext cx="5614851" cy="4351338"/>
          </a:xfrm>
        </p:spPr>
        <p:txBody>
          <a:bodyPr>
            <a:normAutofit/>
          </a:bodyPr>
          <a:lstStyle/>
          <a:p>
            <a:r>
              <a:rPr lang="en-US" sz="3600" dirty="0"/>
              <a:t>Increase hot water storage capacity</a:t>
            </a:r>
          </a:p>
          <a:p>
            <a:endParaRPr lang="en-US" sz="3600" dirty="0"/>
          </a:p>
          <a:p>
            <a:r>
              <a:rPr lang="en-US" sz="3600" dirty="0"/>
              <a:t>Tightly control system temp</a:t>
            </a:r>
          </a:p>
          <a:p>
            <a:endParaRPr lang="en-US" sz="3600" dirty="0"/>
          </a:p>
          <a:p>
            <a:r>
              <a:rPr lang="en-US" sz="3600" dirty="0"/>
              <a:t>Improve tank stratification </a:t>
            </a:r>
          </a:p>
          <a:p>
            <a:pPr lvl="1"/>
            <a:r>
              <a:rPr lang="en-US" sz="3200" dirty="0"/>
              <a:t>-&gt; higher thermal efficiency</a:t>
            </a:r>
          </a:p>
        </p:txBody>
      </p:sp>
      <p:pic>
        <p:nvPicPr>
          <p:cNvPr id="7" name="Picture 6" descr="A diagram of a heat pump&#10;&#10;Description automatically generated">
            <a:extLst>
              <a:ext uri="{FF2B5EF4-FFF2-40B4-BE49-F238E27FC236}">
                <a16:creationId xmlns:a16="http://schemas.microsoft.com/office/drawing/2014/main" id="{C4A2B1C3-64E0-94B7-A3C3-449020D7B1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1617" y="1332706"/>
            <a:ext cx="4157225" cy="4758490"/>
          </a:xfrm>
          <a:prstGeom prst="rect">
            <a:avLst/>
          </a:prstGeom>
        </p:spPr>
      </p:pic>
      <p:pic>
        <p:nvPicPr>
          <p:cNvPr id="5" name="Sonido grabado">
            <a:hlinkClick r:id="" action="ppaction://media"/>
            <a:extLst>
              <a:ext uri="{FF2B5EF4-FFF2-40B4-BE49-F238E27FC236}">
                <a16:creationId xmlns:a16="http://schemas.microsoft.com/office/drawing/2014/main" id="{EDD6BBBF-7411-A519-B98F-C2C5EB2776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8335" y="422275"/>
            <a:ext cx="853282" cy="853282"/>
          </a:xfrm>
          <a:prstGeom prst="rect">
            <a:avLst/>
          </a:prstGeom>
        </p:spPr>
      </p:pic>
    </p:spTree>
    <p:extLst>
      <p:ext uri="{BB962C8B-B14F-4D97-AF65-F5344CB8AC3E}">
        <p14:creationId xmlns:p14="http://schemas.microsoft.com/office/powerpoint/2010/main" val="692550808"/>
      </p:ext>
    </p:extLst>
  </p:cSld>
  <p:clrMapOvr>
    <a:masterClrMapping/>
  </p:clrMapOvr>
  <mc:AlternateContent xmlns:mc="http://schemas.openxmlformats.org/markup-compatibility/2006" xmlns:p14="http://schemas.microsoft.com/office/powerpoint/2010/main">
    <mc:Choice Requires="p14">
      <p:transition spd="med" p14:dur="700" advTm="36926">
        <p:fade/>
      </p:transition>
    </mc:Choice>
    <mc:Fallback xmlns="">
      <p:transition spd="med" advTm="369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E617-F729-D032-DE9A-86EA0C8277BB}"/>
              </a:ext>
            </a:extLst>
          </p:cNvPr>
          <p:cNvSpPr>
            <a:spLocks noGrp="1"/>
          </p:cNvSpPr>
          <p:nvPr>
            <p:ph type="title"/>
          </p:nvPr>
        </p:nvSpPr>
        <p:spPr/>
        <p:txBody>
          <a:bodyPr/>
          <a:lstStyle/>
          <a:p>
            <a:r>
              <a:rPr lang="en-US" dirty="0"/>
              <a:t>Recirculation Pumps</a:t>
            </a:r>
          </a:p>
        </p:txBody>
      </p:sp>
      <p:sp>
        <p:nvSpPr>
          <p:cNvPr id="3" name="Content Placeholder 2">
            <a:extLst>
              <a:ext uri="{FF2B5EF4-FFF2-40B4-BE49-F238E27FC236}">
                <a16:creationId xmlns:a16="http://schemas.microsoft.com/office/drawing/2014/main" id="{92748F58-479A-FE18-3D6F-940511717706}"/>
              </a:ext>
            </a:extLst>
          </p:cNvPr>
          <p:cNvSpPr>
            <a:spLocks noGrp="1"/>
          </p:cNvSpPr>
          <p:nvPr>
            <p:ph idx="1"/>
          </p:nvPr>
        </p:nvSpPr>
        <p:spPr>
          <a:xfrm>
            <a:off x="838200" y="1825625"/>
            <a:ext cx="6215743" cy="4351338"/>
          </a:xfrm>
        </p:spPr>
        <p:txBody>
          <a:bodyPr/>
          <a:lstStyle/>
          <a:p>
            <a:r>
              <a:rPr lang="en-US" dirty="0"/>
              <a:t>Typically oversized</a:t>
            </a:r>
          </a:p>
          <a:p>
            <a:r>
              <a:rPr lang="en-US" dirty="0"/>
              <a:t>Required by code for facilities with fixtures 60+ feet away from water heater</a:t>
            </a:r>
          </a:p>
          <a:p>
            <a:r>
              <a:rPr lang="en-US" dirty="0"/>
              <a:t>Electrically commutated motors offer advanced speed control and offer return temperature control</a:t>
            </a:r>
          </a:p>
          <a:p>
            <a:r>
              <a:rPr lang="en-US" dirty="0"/>
              <a:t>Demand controls also offer electric savings at pump</a:t>
            </a:r>
          </a:p>
        </p:txBody>
      </p:sp>
      <p:pic>
        <p:nvPicPr>
          <p:cNvPr id="1026" name="Picture 2" descr="3-Speed Grundfos Pump Hot Water Circulator Pump Model UPS15-58FC; 115V">
            <a:extLst>
              <a:ext uri="{FF2B5EF4-FFF2-40B4-BE49-F238E27FC236}">
                <a16:creationId xmlns:a16="http://schemas.microsoft.com/office/drawing/2014/main" id="{950A0050-0C15-E2A5-13E3-F76131E748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53943" y="1138237"/>
            <a:ext cx="36576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F3428EAE-9A03-692A-C37F-EAF626407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4746" y="295502"/>
            <a:ext cx="842735" cy="842735"/>
          </a:xfrm>
          <a:prstGeom prst="rect">
            <a:avLst/>
          </a:prstGeom>
        </p:spPr>
      </p:pic>
    </p:spTree>
    <p:extLst>
      <p:ext uri="{BB962C8B-B14F-4D97-AF65-F5344CB8AC3E}">
        <p14:creationId xmlns:p14="http://schemas.microsoft.com/office/powerpoint/2010/main" val="2155625588"/>
      </p:ext>
    </p:extLst>
  </p:cSld>
  <p:clrMapOvr>
    <a:masterClrMapping/>
  </p:clrMapOvr>
  <mc:AlternateContent xmlns:mc="http://schemas.openxmlformats.org/markup-compatibility/2006" xmlns:p14="http://schemas.microsoft.com/office/powerpoint/2010/main">
    <mc:Choice Requires="p14">
      <p:transition spd="med" p14:dur="700" advTm="37387">
        <p:fade/>
      </p:transition>
    </mc:Choice>
    <mc:Fallback xmlns="">
      <p:transition spd="med" advTm="373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385F-4689-92FA-C3C3-21890215F28A}"/>
              </a:ext>
            </a:extLst>
          </p:cNvPr>
          <p:cNvSpPr>
            <a:spLocks noGrp="1"/>
          </p:cNvSpPr>
          <p:nvPr>
            <p:ph type="title"/>
          </p:nvPr>
        </p:nvSpPr>
        <p:spPr/>
        <p:txBody>
          <a:bodyPr/>
          <a:lstStyle/>
          <a:p>
            <a:r>
              <a:rPr lang="en-US" dirty="0"/>
              <a:t>Recirc Pump vs. ECM Pump</a:t>
            </a:r>
          </a:p>
        </p:txBody>
      </p:sp>
      <p:sp>
        <p:nvSpPr>
          <p:cNvPr id="3" name="Content Placeholder 2">
            <a:extLst>
              <a:ext uri="{FF2B5EF4-FFF2-40B4-BE49-F238E27FC236}">
                <a16:creationId xmlns:a16="http://schemas.microsoft.com/office/drawing/2014/main" id="{7D01ABCD-1F4F-9664-73FC-97A45215B88C}"/>
              </a:ext>
            </a:extLst>
          </p:cNvPr>
          <p:cNvSpPr>
            <a:spLocks noGrp="1"/>
          </p:cNvSpPr>
          <p:nvPr>
            <p:ph idx="1"/>
          </p:nvPr>
        </p:nvSpPr>
        <p:spPr>
          <a:xfrm>
            <a:off x="838200" y="1825625"/>
            <a:ext cx="5743074" cy="4351338"/>
          </a:xfrm>
        </p:spPr>
        <p:txBody>
          <a:bodyPr/>
          <a:lstStyle/>
          <a:p>
            <a:r>
              <a:rPr lang="en-US" dirty="0"/>
              <a:t>ECM pumps are more efficient and use less electricity</a:t>
            </a:r>
          </a:p>
          <a:p>
            <a:r>
              <a:rPr lang="en-US" dirty="0"/>
              <a:t>ECM pumps can run at variable speeds</a:t>
            </a:r>
          </a:p>
          <a:p>
            <a:r>
              <a:rPr lang="en-US" dirty="0"/>
              <a:t>ECM pumps are more expensive but don’t break down as often</a:t>
            </a:r>
          </a:p>
        </p:txBody>
      </p:sp>
      <p:pic>
        <p:nvPicPr>
          <p:cNvPr id="5" name="Picture 4" descr="A black and red machine with a black and red stripe&#10;&#10;Description automatically generated with medium confidence">
            <a:extLst>
              <a:ext uri="{FF2B5EF4-FFF2-40B4-BE49-F238E27FC236}">
                <a16:creationId xmlns:a16="http://schemas.microsoft.com/office/drawing/2014/main" id="{7453951E-E3D4-44EA-77AC-89A1EB71B1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93408" y="1690688"/>
            <a:ext cx="4365579" cy="4095664"/>
          </a:xfrm>
          <a:prstGeom prst="rect">
            <a:avLst/>
          </a:prstGeom>
        </p:spPr>
      </p:pic>
      <p:pic>
        <p:nvPicPr>
          <p:cNvPr id="6" name="Sonido grabado">
            <a:hlinkClick r:id="" action="ppaction://media"/>
            <a:extLst>
              <a:ext uri="{FF2B5EF4-FFF2-40B4-BE49-F238E27FC236}">
                <a16:creationId xmlns:a16="http://schemas.microsoft.com/office/drawing/2014/main" id="{73D34A39-1AA9-D426-F4B7-34E8C7965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8585" y="365125"/>
            <a:ext cx="924832" cy="924832"/>
          </a:xfrm>
          <a:prstGeom prst="rect">
            <a:avLst/>
          </a:prstGeom>
        </p:spPr>
      </p:pic>
    </p:spTree>
    <p:extLst>
      <p:ext uri="{BB962C8B-B14F-4D97-AF65-F5344CB8AC3E}">
        <p14:creationId xmlns:p14="http://schemas.microsoft.com/office/powerpoint/2010/main" val="3455896279"/>
      </p:ext>
    </p:extLst>
  </p:cSld>
  <p:clrMapOvr>
    <a:masterClrMapping/>
  </p:clrMapOvr>
  <mc:AlternateContent xmlns:mc="http://schemas.openxmlformats.org/markup-compatibility/2006" xmlns:p14="http://schemas.microsoft.com/office/powerpoint/2010/main">
    <mc:Choice Requires="p14">
      <p:transition spd="med" p14:dur="700" advTm="31115">
        <p:fade/>
      </p:transition>
    </mc:Choice>
    <mc:Fallback xmlns="">
      <p:transition spd="med" advTm="311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F023-690C-A37F-CE60-C24608C0866F}"/>
              </a:ext>
            </a:extLst>
          </p:cNvPr>
          <p:cNvSpPr>
            <a:spLocks noGrp="1"/>
          </p:cNvSpPr>
          <p:nvPr>
            <p:ph type="title"/>
          </p:nvPr>
        </p:nvSpPr>
        <p:spPr/>
        <p:txBody>
          <a:bodyPr/>
          <a:lstStyle/>
          <a:p>
            <a:r>
              <a:rPr lang="en-US" dirty="0"/>
              <a:t>Pump Comparison</a:t>
            </a:r>
          </a:p>
        </p:txBody>
      </p:sp>
      <p:graphicFrame>
        <p:nvGraphicFramePr>
          <p:cNvPr id="4" name="Table 3">
            <a:extLst>
              <a:ext uri="{FF2B5EF4-FFF2-40B4-BE49-F238E27FC236}">
                <a16:creationId xmlns:a16="http://schemas.microsoft.com/office/drawing/2014/main" id="{169DBDB2-3517-2183-D6C8-9082FE13C2C6}"/>
              </a:ext>
            </a:extLst>
          </p:cNvPr>
          <p:cNvGraphicFramePr>
            <a:graphicFrameLocks noGrp="1"/>
          </p:cNvGraphicFramePr>
          <p:nvPr>
            <p:extLst>
              <p:ext uri="{D42A27DB-BD31-4B8C-83A1-F6EECF244321}">
                <p14:modId xmlns:p14="http://schemas.microsoft.com/office/powerpoint/2010/main" val="1360441346"/>
              </p:ext>
            </p:extLst>
          </p:nvPr>
        </p:nvGraphicFramePr>
        <p:xfrm>
          <a:off x="476435" y="1780199"/>
          <a:ext cx="11239129" cy="4164330"/>
        </p:xfrm>
        <a:graphic>
          <a:graphicData uri="http://schemas.openxmlformats.org/drawingml/2006/table">
            <a:tbl>
              <a:tblPr firstRow="1" firstCol="1" bandRow="1">
                <a:tableStyleId>{5C22544A-7EE6-4342-B048-85BDC9FD1C3A}</a:tableStyleId>
              </a:tblPr>
              <a:tblGrid>
                <a:gridCol w="1276923">
                  <a:extLst>
                    <a:ext uri="{9D8B030D-6E8A-4147-A177-3AD203B41FA5}">
                      <a16:colId xmlns:a16="http://schemas.microsoft.com/office/drawing/2014/main" val="3319253679"/>
                    </a:ext>
                  </a:extLst>
                </a:gridCol>
                <a:gridCol w="946684">
                  <a:extLst>
                    <a:ext uri="{9D8B030D-6E8A-4147-A177-3AD203B41FA5}">
                      <a16:colId xmlns:a16="http://schemas.microsoft.com/office/drawing/2014/main" val="3046333430"/>
                    </a:ext>
                  </a:extLst>
                </a:gridCol>
                <a:gridCol w="902653">
                  <a:extLst>
                    <a:ext uri="{9D8B030D-6E8A-4147-A177-3AD203B41FA5}">
                      <a16:colId xmlns:a16="http://schemas.microsoft.com/office/drawing/2014/main" val="3667935165"/>
                    </a:ext>
                  </a:extLst>
                </a:gridCol>
                <a:gridCol w="1023740">
                  <a:extLst>
                    <a:ext uri="{9D8B030D-6E8A-4147-A177-3AD203B41FA5}">
                      <a16:colId xmlns:a16="http://schemas.microsoft.com/office/drawing/2014/main" val="2601007068"/>
                    </a:ext>
                  </a:extLst>
                </a:gridCol>
                <a:gridCol w="1034748">
                  <a:extLst>
                    <a:ext uri="{9D8B030D-6E8A-4147-A177-3AD203B41FA5}">
                      <a16:colId xmlns:a16="http://schemas.microsoft.com/office/drawing/2014/main" val="154933824"/>
                    </a:ext>
                  </a:extLst>
                </a:gridCol>
                <a:gridCol w="946684">
                  <a:extLst>
                    <a:ext uri="{9D8B030D-6E8A-4147-A177-3AD203B41FA5}">
                      <a16:colId xmlns:a16="http://schemas.microsoft.com/office/drawing/2014/main" val="2743515797"/>
                    </a:ext>
                  </a:extLst>
                </a:gridCol>
                <a:gridCol w="1298940">
                  <a:extLst>
                    <a:ext uri="{9D8B030D-6E8A-4147-A177-3AD203B41FA5}">
                      <a16:colId xmlns:a16="http://schemas.microsoft.com/office/drawing/2014/main" val="910294999"/>
                    </a:ext>
                  </a:extLst>
                </a:gridCol>
                <a:gridCol w="1673211">
                  <a:extLst>
                    <a:ext uri="{9D8B030D-6E8A-4147-A177-3AD203B41FA5}">
                      <a16:colId xmlns:a16="http://schemas.microsoft.com/office/drawing/2014/main" val="1838850987"/>
                    </a:ext>
                  </a:extLst>
                </a:gridCol>
                <a:gridCol w="990717">
                  <a:extLst>
                    <a:ext uri="{9D8B030D-6E8A-4147-A177-3AD203B41FA5}">
                      <a16:colId xmlns:a16="http://schemas.microsoft.com/office/drawing/2014/main" val="3637375317"/>
                    </a:ext>
                  </a:extLst>
                </a:gridCol>
                <a:gridCol w="1144829">
                  <a:extLst>
                    <a:ext uri="{9D8B030D-6E8A-4147-A177-3AD203B41FA5}">
                      <a16:colId xmlns:a16="http://schemas.microsoft.com/office/drawing/2014/main" val="915703417"/>
                    </a:ext>
                  </a:extLst>
                </a:gridCol>
              </a:tblGrid>
              <a:tr h="857250">
                <a:tc>
                  <a:txBody>
                    <a:bodyPr/>
                    <a:lstStyle/>
                    <a:p>
                      <a:pPr marL="0" marR="0">
                        <a:spcBef>
                          <a:spcPts val="0"/>
                        </a:spcBef>
                        <a:spcAft>
                          <a:spcPts val="0"/>
                        </a:spcAft>
                      </a:pPr>
                      <a:r>
                        <a:rPr lang="en-US" sz="1600" dirty="0">
                          <a:effectLst/>
                        </a:rPr>
                        <a:t>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Avg. Power (W)</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Max Head (ft.)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Annual Energy Use (kWh)</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Pump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Install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a:t>
                      </a:r>
                      <a:r>
                        <a:rPr lang="en-US" sz="1600" baseline="30000">
                          <a:effectLst/>
                        </a:rPr>
                        <a:t>st</a:t>
                      </a:r>
                      <a:r>
                        <a:rPr lang="en-US" sz="1600">
                          <a:effectLst/>
                        </a:rPr>
                        <a:t> Year Operating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Annual Maintenance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a:t>
                      </a:r>
                      <a:r>
                        <a:rPr lang="en-US" sz="1600" baseline="30000">
                          <a:effectLst/>
                        </a:rPr>
                        <a:t>st</a:t>
                      </a:r>
                      <a:r>
                        <a:rPr lang="en-US" sz="1600">
                          <a:effectLst/>
                        </a:rPr>
                        <a:t> Year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a:t>
                      </a:r>
                      <a:r>
                        <a:rPr lang="en-US" sz="1600" baseline="30000">
                          <a:effectLst/>
                        </a:rPr>
                        <a:t>th</a:t>
                      </a:r>
                      <a:r>
                        <a:rPr lang="en-US" sz="1600">
                          <a:effectLst/>
                        </a:rPr>
                        <a:t> Year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279511"/>
                  </a:ext>
                </a:extLst>
              </a:tr>
              <a:tr h="1356360">
                <a:tc>
                  <a:txBody>
                    <a:bodyPr/>
                    <a:lstStyle/>
                    <a:p>
                      <a:pPr marL="0" marR="0">
                        <a:spcBef>
                          <a:spcPts val="0"/>
                        </a:spcBef>
                        <a:spcAft>
                          <a:spcPts val="0"/>
                        </a:spcAft>
                      </a:pPr>
                      <a:r>
                        <a:rPr lang="en-US" sz="1600">
                          <a:effectLst/>
                        </a:rPr>
                        <a:t>1/6 HP</a:t>
                      </a:r>
                    </a:p>
                    <a:p>
                      <a:pPr marL="0" marR="0">
                        <a:spcBef>
                          <a:spcPts val="0"/>
                        </a:spcBef>
                        <a:spcAft>
                          <a:spcPts val="0"/>
                        </a:spcAft>
                      </a:pPr>
                      <a:r>
                        <a:rPr lang="en-US" sz="1600">
                          <a:effectLst/>
                        </a:rPr>
                        <a:t>3 Speed Pump (Low speed)</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$420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$100</a:t>
                      </a:r>
                      <a:r>
                        <a:rPr lang="en-US" sz="1600" baseline="30000">
                          <a:effectLst/>
                        </a:rPr>
                        <a:t>1</a:t>
                      </a:r>
                      <a:r>
                        <a:rPr lang="en-US" sz="1600">
                          <a:effectLst/>
                        </a:rPr>
                        <a:t>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$1,700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$10,600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2556075"/>
                  </a:ext>
                </a:extLst>
              </a:tr>
              <a:tr h="708660">
                <a:tc>
                  <a:txBody>
                    <a:bodyPr/>
                    <a:lstStyle/>
                    <a:p>
                      <a:pPr marL="0" marR="0">
                        <a:spcBef>
                          <a:spcPts val="0"/>
                        </a:spcBef>
                        <a:spcAft>
                          <a:spcPts val="0"/>
                        </a:spcAft>
                      </a:pPr>
                      <a:r>
                        <a:rPr lang="en-US" sz="1600" dirty="0">
                          <a:effectLst/>
                        </a:rPr>
                        <a:t>1/8 HP ECM Pump in Constant Temp. Mode</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12</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88</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$1,770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$0</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$2,600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9390696"/>
                  </a:ext>
                </a:extLst>
              </a:tr>
              <a:tr h="935990">
                <a:tc>
                  <a:txBody>
                    <a:bodyPr/>
                    <a:lstStyle/>
                    <a:p>
                      <a:pPr marL="0" marR="0">
                        <a:spcBef>
                          <a:spcPts val="0"/>
                        </a:spcBef>
                        <a:spcAft>
                          <a:spcPts val="0"/>
                        </a:spcAft>
                      </a:pPr>
                      <a:r>
                        <a:rPr lang="en-US" sz="1600" dirty="0">
                          <a:effectLst/>
                        </a:rPr>
                        <a:t>1/6 HP Pump with Demand Control</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99</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$3,900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6699293"/>
                  </a:ext>
                </a:extLst>
              </a:tr>
            </a:tbl>
          </a:graphicData>
        </a:graphic>
      </p:graphicFrame>
      <p:pic>
        <p:nvPicPr>
          <p:cNvPr id="5" name="Sonido grabado">
            <a:hlinkClick r:id="" action="ppaction://media"/>
            <a:extLst>
              <a:ext uri="{FF2B5EF4-FFF2-40B4-BE49-F238E27FC236}">
                <a16:creationId xmlns:a16="http://schemas.microsoft.com/office/drawing/2014/main" id="{768BC67E-7464-7936-428E-82B8FAD6F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2672" y="426108"/>
            <a:ext cx="864810" cy="864810"/>
          </a:xfrm>
          <a:prstGeom prst="rect">
            <a:avLst/>
          </a:prstGeom>
        </p:spPr>
      </p:pic>
    </p:spTree>
    <p:extLst>
      <p:ext uri="{BB962C8B-B14F-4D97-AF65-F5344CB8AC3E}">
        <p14:creationId xmlns:p14="http://schemas.microsoft.com/office/powerpoint/2010/main" val="3298076763"/>
      </p:ext>
    </p:extLst>
  </p:cSld>
  <p:clrMapOvr>
    <a:masterClrMapping/>
  </p:clrMapOvr>
  <mc:AlternateContent xmlns:mc="http://schemas.openxmlformats.org/markup-compatibility/2006" xmlns:p14="http://schemas.microsoft.com/office/powerpoint/2010/main">
    <mc:Choice Requires="p14">
      <p:transition spd="med" p14:dur="700" advTm="113977">
        <p:fade/>
      </p:transition>
    </mc:Choice>
    <mc:Fallback xmlns="">
      <p:transition spd="med" advTm="1139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3: Water Heaters</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477D0F63-24EF-9F62-D758-305E9E17F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4954" y="4252883"/>
            <a:ext cx="896031" cy="896031"/>
          </a:xfrm>
          <a:prstGeom prst="rect">
            <a:avLst/>
          </a:prstGeom>
        </p:spPr>
      </p:pic>
    </p:spTree>
    <p:extLst>
      <p:ext uri="{BB962C8B-B14F-4D97-AF65-F5344CB8AC3E}">
        <p14:creationId xmlns:p14="http://schemas.microsoft.com/office/powerpoint/2010/main" val="562033300"/>
      </p:ext>
    </p:extLst>
  </p:cSld>
  <p:clrMapOvr>
    <a:masterClrMapping/>
  </p:clrMapOvr>
  <mc:AlternateContent xmlns:mc="http://schemas.openxmlformats.org/markup-compatibility/2006" xmlns:p14="http://schemas.microsoft.com/office/powerpoint/2010/main">
    <mc:Choice Requires="p14">
      <p:transition spd="med" p14:dur="700" advTm="4435">
        <p:fade/>
      </p:transition>
    </mc:Choice>
    <mc:Fallback xmlns="">
      <p:transition spd="med" advTm="44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96838"/>
            <a:ext cx="7772400" cy="1143000"/>
          </a:xfrm>
        </p:spPr>
        <p:txBody>
          <a:bodyPr>
            <a:normAutofit/>
          </a:bodyPr>
          <a:lstStyle/>
          <a:p>
            <a:pPr eaLnBrk="1" hangingPunct="1"/>
            <a:r>
              <a:rPr lang="en-US" sz="4000" dirty="0">
                <a:cs typeface="Arial" charset="0"/>
              </a:rPr>
              <a:t>Standard Efficiency Storage</a:t>
            </a:r>
          </a:p>
        </p:txBody>
      </p:sp>
      <p:sp>
        <p:nvSpPr>
          <p:cNvPr id="15" name="Rectangle 3"/>
          <p:cNvSpPr txBox="1">
            <a:spLocks noChangeArrowheads="1"/>
          </p:cNvSpPr>
          <p:nvPr/>
        </p:nvSpPr>
        <p:spPr>
          <a:xfrm>
            <a:off x="1752600" y="1617921"/>
            <a:ext cx="2438400"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Robust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cost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specify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fix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replace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$2-9K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4"/>
          <p:cNvSpPr txBox="1">
            <a:spLocks noChangeArrowheads="1"/>
          </p:cNvSpPr>
          <p:nvPr/>
        </p:nvSpPr>
        <p:spPr>
          <a:xfrm>
            <a:off x="4314852" y="1600200"/>
            <a:ext cx="3049921"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 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(100 gallon unit): 1000 – 1300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 ~5y</a:t>
            </a:r>
          </a:p>
        </p:txBody>
      </p:sp>
      <p:pic>
        <p:nvPicPr>
          <p:cNvPr id="3" name="Picture 2" descr="Background pattern&#10;&#10;Description automatically generated">
            <a:extLst>
              <a:ext uri="{FF2B5EF4-FFF2-40B4-BE49-F238E27FC236}">
                <a16:creationId xmlns:a16="http://schemas.microsoft.com/office/drawing/2014/main" id="{D2169D91-8CFD-A23B-5076-9901D1EE0B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701" y="695295"/>
            <a:ext cx="1768415" cy="5358298"/>
          </a:xfrm>
          <a:prstGeom prst="rect">
            <a:avLst/>
          </a:prstGeom>
        </p:spPr>
      </p:pic>
      <p:pic>
        <p:nvPicPr>
          <p:cNvPr id="4" name="Sonido grabado">
            <a:hlinkClick r:id="" action="ppaction://media"/>
            <a:extLst>
              <a:ext uri="{FF2B5EF4-FFF2-40B4-BE49-F238E27FC236}">
                <a16:creationId xmlns:a16="http://schemas.microsoft.com/office/drawing/2014/main" id="{6A4D3B76-5816-80BE-F59D-0BA1CFBC9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773" y="227618"/>
            <a:ext cx="996315" cy="996315"/>
          </a:xfrm>
          <a:prstGeom prst="rect">
            <a:avLst/>
          </a:prstGeom>
        </p:spPr>
      </p:pic>
    </p:spTree>
    <p:extLst>
      <p:ext uri="{BB962C8B-B14F-4D97-AF65-F5344CB8AC3E}">
        <p14:creationId xmlns:p14="http://schemas.microsoft.com/office/powerpoint/2010/main" val="3955385840"/>
      </p:ext>
    </p:extLst>
  </p:cSld>
  <p:clrMapOvr>
    <a:masterClrMapping/>
  </p:clrMapOvr>
  <mc:AlternateContent xmlns:mc="http://schemas.openxmlformats.org/markup-compatibility/2006" xmlns:p14="http://schemas.microsoft.com/office/powerpoint/2010/main">
    <mc:Choice Requires="p14">
      <p:transition spd="med" p14:dur="700" advTm="58427">
        <p:fade/>
      </p:transition>
    </mc:Choice>
    <mc:Fallback xmlns="">
      <p:transition spd="med" advTm="584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9690-BB29-53A9-6A9E-91A87137D03B}"/>
              </a:ext>
            </a:extLst>
          </p:cNvPr>
          <p:cNvSpPr>
            <a:spLocks noGrp="1"/>
          </p:cNvSpPr>
          <p:nvPr>
            <p:ph type="title"/>
          </p:nvPr>
        </p:nvSpPr>
        <p:spPr/>
        <p:txBody>
          <a:bodyPr/>
          <a:lstStyle/>
          <a:p>
            <a:r>
              <a:rPr lang="en-US" dirty="0"/>
              <a:t>Design Guide History</a:t>
            </a:r>
          </a:p>
        </p:txBody>
      </p:sp>
      <p:sp>
        <p:nvSpPr>
          <p:cNvPr id="3" name="Content Placeholder 2">
            <a:extLst>
              <a:ext uri="{FF2B5EF4-FFF2-40B4-BE49-F238E27FC236}">
                <a16:creationId xmlns:a16="http://schemas.microsoft.com/office/drawing/2014/main" id="{DEBA765C-9EAB-5E66-A483-70A13A3ADF49}"/>
              </a:ext>
            </a:extLst>
          </p:cNvPr>
          <p:cNvSpPr>
            <a:spLocks noGrp="1"/>
          </p:cNvSpPr>
          <p:nvPr>
            <p:ph idx="1"/>
          </p:nvPr>
        </p:nvSpPr>
        <p:spPr>
          <a:xfrm>
            <a:off x="838200" y="1825625"/>
            <a:ext cx="5257800" cy="4351338"/>
          </a:xfrm>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p:txBody>
      </p:sp>
      <p:pic>
        <p:nvPicPr>
          <p:cNvPr id="1026" name="Picture 2" descr="The Benefits of Working with CARB and CEC">
            <a:extLst>
              <a:ext uri="{FF2B5EF4-FFF2-40B4-BE49-F238E27FC236}">
                <a16:creationId xmlns:a16="http://schemas.microsoft.com/office/drawing/2014/main" id="{BD65DB46-109A-6D71-C772-7DD4F12C97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5668" y="1030749"/>
            <a:ext cx="4079962" cy="1589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ific Gas and Electric Company - Wikipedia">
            <a:extLst>
              <a:ext uri="{FF2B5EF4-FFF2-40B4-BE49-F238E27FC236}">
                <a16:creationId xmlns:a16="http://schemas.microsoft.com/office/drawing/2014/main" id="{0FDBB2C5-BEC4-D49F-EFC6-C8655A769A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85209" y="2798930"/>
            <a:ext cx="1740877" cy="1740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oCalGas">
            <a:extLst>
              <a:ext uri="{FF2B5EF4-FFF2-40B4-BE49-F238E27FC236}">
                <a16:creationId xmlns:a16="http://schemas.microsoft.com/office/drawing/2014/main" id="{AB5ABDFD-2B95-4BFB-F475-62FB1B12394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55472" y="5033963"/>
            <a:ext cx="2800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C21297AA-8582-3006-52B3-5F170F8D6D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1" y="425198"/>
            <a:ext cx="703516" cy="703516"/>
          </a:xfrm>
          <a:prstGeom prst="rect">
            <a:avLst/>
          </a:prstGeom>
        </p:spPr>
      </p:pic>
    </p:spTree>
    <p:extLst>
      <p:ext uri="{BB962C8B-B14F-4D97-AF65-F5344CB8AC3E}">
        <p14:creationId xmlns:p14="http://schemas.microsoft.com/office/powerpoint/2010/main" val="2868642701"/>
      </p:ext>
    </p:extLst>
  </p:cSld>
  <p:clrMapOvr>
    <a:masterClrMapping/>
  </p:clrMapOvr>
  <mc:AlternateContent xmlns:mc="http://schemas.openxmlformats.org/markup-compatibility/2006" xmlns:p14="http://schemas.microsoft.com/office/powerpoint/2010/main">
    <mc:Choice Requires="p14">
      <p:transition spd="med" p14:dur="700" advTm="19109">
        <p:fade/>
      </p:transition>
    </mc:Choice>
    <mc:Fallback xmlns="">
      <p:transition spd="med" advTm="19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5400"/>
            <a:ext cx="9144000" cy="1143000"/>
          </a:xfrm>
        </p:spPr>
        <p:txBody>
          <a:bodyPr>
            <a:normAutofit/>
          </a:bodyPr>
          <a:lstStyle/>
          <a:p>
            <a:pPr eaLnBrk="1" hangingPunct="1"/>
            <a:r>
              <a:rPr lang="en-US" sz="4000" dirty="0">
                <a:cs typeface="Arial" charset="0"/>
              </a:rPr>
              <a:t>High Efficiency (Condensing) Storage</a:t>
            </a:r>
          </a:p>
        </p:txBody>
      </p:sp>
      <p:sp>
        <p:nvSpPr>
          <p:cNvPr id="17" name="Rectangle 3"/>
          <p:cNvSpPr txBox="1">
            <a:spLocks noChangeArrowheads="1"/>
          </p:cNvSpPr>
          <p:nvPr/>
        </p:nvSpPr>
        <p:spPr>
          <a:xfrm>
            <a:off x="1722253" y="1564684"/>
            <a:ext cx="2631558" cy="3581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Condensing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600 – 1000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Potentially lower cost of install due to PVC exhaust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Pairs well with MMV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p:cNvSpPr txBox="1">
            <a:spLocks noChangeArrowheads="1"/>
          </p:cNvSpPr>
          <p:nvPr/>
        </p:nvSpPr>
        <p:spPr>
          <a:xfrm>
            <a:off x="4498524" y="1600200"/>
            <a:ext cx="3273876" cy="4343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complex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Manage Condensate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the standard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first cost</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C6BF61E-E0F3-1450-0723-D8E90AE386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10755" y="1231858"/>
            <a:ext cx="2846717" cy="5299474"/>
          </a:xfrm>
          <a:prstGeom prst="rect">
            <a:avLst/>
          </a:prstGeom>
        </p:spPr>
      </p:pic>
      <p:pic>
        <p:nvPicPr>
          <p:cNvPr id="4" name="Sonido grabado">
            <a:hlinkClick r:id="" action="ppaction://media"/>
            <a:extLst>
              <a:ext uri="{FF2B5EF4-FFF2-40B4-BE49-F238E27FC236}">
                <a16:creationId xmlns:a16="http://schemas.microsoft.com/office/drawing/2014/main" id="{3DB05799-F801-7931-50D8-141F945128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0187" y="326668"/>
            <a:ext cx="637608" cy="637608"/>
          </a:xfrm>
          <a:prstGeom prst="rect">
            <a:avLst/>
          </a:prstGeom>
        </p:spPr>
      </p:pic>
    </p:spTree>
    <p:extLst>
      <p:ext uri="{BB962C8B-B14F-4D97-AF65-F5344CB8AC3E}">
        <p14:creationId xmlns:p14="http://schemas.microsoft.com/office/powerpoint/2010/main" val="3009085605"/>
      </p:ext>
    </p:extLst>
  </p:cSld>
  <p:clrMapOvr>
    <a:masterClrMapping/>
  </p:clrMapOvr>
  <mc:AlternateContent xmlns:mc="http://schemas.openxmlformats.org/markup-compatibility/2006" xmlns:p14="http://schemas.microsoft.com/office/powerpoint/2010/main">
    <mc:Choice Requires="p14">
      <p:transition spd="med" p14:dur="700" advTm="95317">
        <p:fade/>
      </p:transition>
    </mc:Choice>
    <mc:Fallback xmlns="">
      <p:transition spd="med" advTm="953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76200"/>
            <a:ext cx="7772400" cy="1143000"/>
          </a:xfrm>
        </p:spPr>
        <p:txBody>
          <a:bodyPr>
            <a:normAutofit/>
          </a:bodyPr>
          <a:lstStyle/>
          <a:p>
            <a:pPr eaLnBrk="1" hangingPunct="1"/>
            <a:r>
              <a:rPr lang="en-US" sz="4000" dirty="0">
                <a:cs typeface="Arial" charset="0"/>
              </a:rPr>
              <a:t>Tankless (On Demand)</a:t>
            </a:r>
          </a:p>
        </p:txBody>
      </p:sp>
      <p:pic>
        <p:nvPicPr>
          <p:cNvPr id="67587" name="Picture 25" descr="http://www.enviroharvest.ca/images/working_heater_bi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875" y="1848320"/>
            <a:ext cx="4502433" cy="4476307"/>
          </a:xfrm>
          <a:prstGeom prst="rect">
            <a:avLst/>
          </a:prstGeom>
          <a:noFill/>
          <a:ln w="9525">
            <a:noFill/>
            <a:miter lim="800000"/>
            <a:headEnd/>
            <a:tailEnd/>
          </a:ln>
        </p:spPr>
      </p:pic>
      <p:sp>
        <p:nvSpPr>
          <p:cNvPr id="67588" name="Rectangle 8"/>
          <p:cNvSpPr>
            <a:spLocks noChangeArrowheads="1"/>
          </p:cNvSpPr>
          <p:nvPr/>
        </p:nvSpPr>
        <p:spPr bwMode="auto">
          <a:xfrm>
            <a:off x="7315200" y="6370424"/>
            <a:ext cx="2514600" cy="252678"/>
          </a:xfrm>
          <a:prstGeom prst="rect">
            <a:avLst/>
          </a:prstGeom>
          <a:noFill/>
          <a:ln w="9525">
            <a:noFill/>
            <a:miter lim="800000"/>
            <a:headEnd/>
            <a:tailEnd/>
          </a:ln>
        </p:spPr>
        <p:txBody>
          <a:bodyPr lIns="91275" tIns="45636" rIns="91275" bIns="4563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Takagi Industrial Co. USA Inc. </a:t>
            </a:r>
          </a:p>
        </p:txBody>
      </p:sp>
      <p:sp>
        <p:nvSpPr>
          <p:cNvPr id="2" name="Rectangle 1"/>
          <p:cNvSpPr/>
          <p:nvPr/>
        </p:nvSpPr>
        <p:spPr>
          <a:xfrm>
            <a:off x="6096001" y="2057400"/>
            <a:ext cx="1940208" cy="2362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1275" tIns="45636" rIns="91275" bIns="456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p:cNvSpPr txBox="1">
            <a:spLocks noChangeArrowheads="1"/>
          </p:cNvSpPr>
          <p:nvPr/>
        </p:nvSpPr>
        <p:spPr>
          <a:xfrm>
            <a:off x="1383957" y="1371600"/>
            <a:ext cx="2426043"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Smaller footprint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Outside installation possible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standby loss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90%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efficienc</a:t>
            </a:r>
            <a:r>
              <a:rPr lang="en-US" sz="2400" dirty="0">
                <a:solidFill>
                  <a:prstClr val="black"/>
                </a:solidFill>
                <a:latin typeface="Calibri" panose="020F0502020204030204"/>
              </a:rPr>
              <a:t>y (condensing)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4"/>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drop</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Minimum water flow limits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unit provides a water flow of approx. 4 gpm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Probably need several units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gas inputs rates = higher installation          costs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maintenance            required</a:t>
            </a:r>
          </a:p>
        </p:txBody>
      </p:sp>
      <p:pic>
        <p:nvPicPr>
          <p:cNvPr id="4" name="Sonido grabado">
            <a:hlinkClick r:id="" action="ppaction://media"/>
            <a:extLst>
              <a:ext uri="{FF2B5EF4-FFF2-40B4-BE49-F238E27FC236}">
                <a16:creationId xmlns:a16="http://schemas.microsoft.com/office/drawing/2014/main" id="{A432573B-8FE7-2BD7-FB11-4262CF68D0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8818" y="159326"/>
            <a:ext cx="732055" cy="732055"/>
          </a:xfrm>
          <a:prstGeom prst="rect">
            <a:avLst/>
          </a:prstGeom>
        </p:spPr>
      </p:pic>
    </p:spTree>
    <p:extLst>
      <p:ext uri="{BB962C8B-B14F-4D97-AF65-F5344CB8AC3E}">
        <p14:creationId xmlns:p14="http://schemas.microsoft.com/office/powerpoint/2010/main" val="4169912374"/>
      </p:ext>
    </p:extLst>
  </p:cSld>
  <p:clrMapOvr>
    <a:masterClrMapping/>
  </p:clrMapOvr>
  <mc:AlternateContent xmlns:mc="http://schemas.openxmlformats.org/markup-compatibility/2006" xmlns:p14="http://schemas.microsoft.com/office/powerpoint/2010/main">
    <mc:Choice Requires="p14">
      <p:transition spd="med" p14:dur="700" advTm="83240">
        <p:fade/>
      </p:transition>
    </mc:Choice>
    <mc:Fallback xmlns="">
      <p:transition spd="med" advTm="832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AA7-7BE4-520A-6528-36E6B41E8BA9}"/>
              </a:ext>
            </a:extLst>
          </p:cNvPr>
          <p:cNvSpPr>
            <a:spLocks noGrp="1"/>
          </p:cNvSpPr>
          <p:nvPr>
            <p:ph type="title"/>
          </p:nvPr>
        </p:nvSpPr>
        <p:spPr/>
        <p:txBody>
          <a:bodyPr/>
          <a:lstStyle/>
          <a:p>
            <a:r>
              <a:rPr lang="en-US" dirty="0"/>
              <a:t>Electric Resistance Water Heaters</a:t>
            </a:r>
          </a:p>
        </p:txBody>
      </p:sp>
      <p:sp>
        <p:nvSpPr>
          <p:cNvPr id="4" name="Rectangle 3">
            <a:extLst>
              <a:ext uri="{FF2B5EF4-FFF2-40B4-BE49-F238E27FC236}">
                <a16:creationId xmlns:a16="http://schemas.microsoft.com/office/drawing/2014/main" id="{C4675291-4FB2-1984-5DEB-2EF09B5B8544}"/>
              </a:ext>
            </a:extLst>
          </p:cNvPr>
          <p:cNvSpPr txBox="1">
            <a:spLocks noChangeArrowheads="1"/>
          </p:cNvSpPr>
          <p:nvPr/>
        </p:nvSpPr>
        <p:spPr>
          <a:xfrm>
            <a:off x="838199" y="1690688"/>
            <a:ext cx="2723148"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ZNC/ Decarbonization Friendly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99% efficient </a:t>
            </a:r>
          </a:p>
        </p:txBody>
      </p:sp>
      <p:sp>
        <p:nvSpPr>
          <p:cNvPr id="5" name="Rectangle 4">
            <a:extLst>
              <a:ext uri="{FF2B5EF4-FFF2-40B4-BE49-F238E27FC236}">
                <a16:creationId xmlns:a16="http://schemas.microsoft.com/office/drawing/2014/main" id="{0FE3982C-121F-18CB-1656-881E8ECB9E92}"/>
              </a:ext>
            </a:extLst>
          </p:cNvPr>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amperage draw requires large service panel</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Significant energy use with more expensive fuel means that these heaters are much more expensive to run than ones fed with natural gas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Not a huge thermal efficiency gain over gas water heaters</a:t>
            </a:r>
          </a:p>
        </p:txBody>
      </p:sp>
      <p:pic>
        <p:nvPicPr>
          <p:cNvPr id="6146" name="Picture 2" descr="Water Heating Element Electric Heater Resistance For Boiler 220v 5.5kw  1&amp;#034;BSP | eBay">
            <a:extLst>
              <a:ext uri="{FF2B5EF4-FFF2-40B4-BE49-F238E27FC236}">
                <a16:creationId xmlns:a16="http://schemas.microsoft.com/office/drawing/2014/main" id="{8D77254C-8B7C-44BE-A62C-7D3D16FB78F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29863" y="2342147"/>
            <a:ext cx="3429000" cy="3164306"/>
          </a:xfrm>
          <a:prstGeom prst="rect">
            <a:avLst/>
          </a:prstGeom>
          <a:noFill/>
          <a:extLst>
            <a:ext uri="{909E8E84-426E-40DD-AFC4-6F175D3DCCD1}">
              <a14:hiddenFill xmlns:a14="http://schemas.microsoft.com/office/drawing/2010/main">
                <a:solidFill>
                  <a:srgbClr val="FFFFFF"/>
                </a:solidFill>
              </a14:hiddenFill>
            </a:ext>
          </a:extLst>
        </p:spPr>
      </p:pic>
      <p:pic>
        <p:nvPicPr>
          <p:cNvPr id="6" name="Sonido grabado">
            <a:hlinkClick r:id="" action="ppaction://media"/>
            <a:extLst>
              <a:ext uri="{FF2B5EF4-FFF2-40B4-BE49-F238E27FC236}">
                <a16:creationId xmlns:a16="http://schemas.microsoft.com/office/drawing/2014/main" id="{D064B35C-1990-1EDC-8A86-9A10C0CB4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7146" y="648394"/>
            <a:ext cx="623194" cy="623194"/>
          </a:xfrm>
          <a:prstGeom prst="rect">
            <a:avLst/>
          </a:prstGeom>
        </p:spPr>
      </p:pic>
    </p:spTree>
    <p:extLst>
      <p:ext uri="{BB962C8B-B14F-4D97-AF65-F5344CB8AC3E}">
        <p14:creationId xmlns:p14="http://schemas.microsoft.com/office/powerpoint/2010/main" val="2215120421"/>
      </p:ext>
    </p:extLst>
  </p:cSld>
  <p:clrMapOvr>
    <a:masterClrMapping/>
  </p:clrMapOvr>
  <mc:AlternateContent xmlns:mc="http://schemas.openxmlformats.org/markup-compatibility/2006" xmlns:p14="http://schemas.microsoft.com/office/powerpoint/2010/main">
    <mc:Choice Requires="p14">
      <p:transition spd="med" p14:dur="700" advTm="61142">
        <p:fade/>
      </p:transition>
    </mc:Choice>
    <mc:Fallback xmlns="">
      <p:transition spd="med" advTm="611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C90B-34E0-4933-92F8-5AF44F9A263C}"/>
              </a:ext>
            </a:extLst>
          </p:cNvPr>
          <p:cNvSpPr>
            <a:spLocks noGrp="1"/>
          </p:cNvSpPr>
          <p:nvPr>
            <p:ph type="title" idx="4294967295"/>
          </p:nvPr>
        </p:nvSpPr>
        <p:spPr>
          <a:xfrm>
            <a:off x="928267" y="273567"/>
            <a:ext cx="10515600" cy="799441"/>
          </a:xfrm>
        </p:spPr>
        <p:txBody>
          <a:bodyPr/>
          <a:lstStyle/>
          <a:p>
            <a:r>
              <a:rPr lang="en-US" dirty="0"/>
              <a:t>Heat Pump Water Heaters</a:t>
            </a:r>
          </a:p>
        </p:txBody>
      </p:sp>
      <p:sp>
        <p:nvSpPr>
          <p:cNvPr id="3" name="Content Placeholder 2">
            <a:extLst>
              <a:ext uri="{FF2B5EF4-FFF2-40B4-BE49-F238E27FC236}">
                <a16:creationId xmlns:a16="http://schemas.microsoft.com/office/drawing/2014/main" id="{093D61A8-F11F-4E34-9A0B-483FFDB3098A}"/>
              </a:ext>
            </a:extLst>
          </p:cNvPr>
          <p:cNvSpPr>
            <a:spLocks noGrp="1"/>
          </p:cNvSpPr>
          <p:nvPr>
            <p:ph idx="4294967295"/>
          </p:nvPr>
        </p:nvSpPr>
        <p:spPr>
          <a:xfrm>
            <a:off x="1302589" y="1191762"/>
            <a:ext cx="5896155" cy="2453954"/>
          </a:xfrm>
        </p:spPr>
        <p:txBody>
          <a:bodyPr/>
          <a:lstStyle/>
          <a:p>
            <a:r>
              <a:rPr lang="en-US" dirty="0"/>
              <a:t>Coefficient of Performance</a:t>
            </a:r>
          </a:p>
          <a:p>
            <a:pPr lvl="1"/>
            <a:r>
              <a:rPr lang="en-US" sz="2800" dirty="0"/>
              <a:t>Electric: COP = 2.5</a:t>
            </a:r>
          </a:p>
          <a:p>
            <a:r>
              <a:rPr lang="en-US" dirty="0"/>
              <a:t>Free cooling can lead to A/C savings!*</a:t>
            </a:r>
          </a:p>
        </p:txBody>
      </p:sp>
      <p:sp>
        <p:nvSpPr>
          <p:cNvPr id="5" name="TextBox 4">
            <a:extLst>
              <a:ext uri="{FF2B5EF4-FFF2-40B4-BE49-F238E27FC236}">
                <a16:creationId xmlns:a16="http://schemas.microsoft.com/office/drawing/2014/main" id="{99D4D7F2-9E21-1148-2770-BD9F80425FA5}"/>
              </a:ext>
            </a:extLst>
          </p:cNvPr>
          <p:cNvSpPr txBox="1"/>
          <p:nvPr/>
        </p:nvSpPr>
        <p:spPr>
          <a:xfrm>
            <a:off x="1302589" y="666964"/>
            <a:ext cx="928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6" name="TextBox 5">
            <a:extLst>
              <a:ext uri="{FF2B5EF4-FFF2-40B4-BE49-F238E27FC236}">
                <a16:creationId xmlns:a16="http://schemas.microsoft.com/office/drawing/2014/main" id="{23690658-C444-B635-4694-46431C56DAFD}"/>
              </a:ext>
            </a:extLst>
          </p:cNvPr>
          <p:cNvSpPr txBox="1"/>
          <p:nvPr/>
        </p:nvSpPr>
        <p:spPr>
          <a:xfrm>
            <a:off x="1308345" y="3640192"/>
            <a:ext cx="100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7" name="Content Placeholder 2">
            <a:extLst>
              <a:ext uri="{FF2B5EF4-FFF2-40B4-BE49-F238E27FC236}">
                <a16:creationId xmlns:a16="http://schemas.microsoft.com/office/drawing/2014/main" id="{9FEA808A-2C33-C8BD-417E-AD529B10EA57}"/>
              </a:ext>
            </a:extLst>
          </p:cNvPr>
          <p:cNvSpPr txBox="1">
            <a:spLocks/>
          </p:cNvSpPr>
          <p:nvPr/>
        </p:nvSpPr>
        <p:spPr>
          <a:xfrm>
            <a:off x="1247957" y="4225374"/>
            <a:ext cx="5896155" cy="2439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Larger footprint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Slower recovery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Requires ventilation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2-8x cost of traditional WH</a:t>
            </a:r>
          </a:p>
        </p:txBody>
      </p:sp>
      <p:pic>
        <p:nvPicPr>
          <p:cNvPr id="8" name="Picture 7" descr="A white cylinder with a heater&#10;&#10;Description automatically generated">
            <a:extLst>
              <a:ext uri="{FF2B5EF4-FFF2-40B4-BE49-F238E27FC236}">
                <a16:creationId xmlns:a16="http://schemas.microsoft.com/office/drawing/2014/main" id="{6588D24A-A115-10D9-0479-E3AB28B391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59132" y="1181560"/>
            <a:ext cx="5173499" cy="5173499"/>
          </a:xfrm>
          <a:prstGeom prst="rect">
            <a:avLst/>
          </a:prstGeom>
        </p:spPr>
      </p:pic>
      <p:pic>
        <p:nvPicPr>
          <p:cNvPr id="9" name="Sonido grabado">
            <a:hlinkClick r:id="" action="ppaction://media"/>
            <a:extLst>
              <a:ext uri="{FF2B5EF4-FFF2-40B4-BE49-F238E27FC236}">
                <a16:creationId xmlns:a16="http://schemas.microsoft.com/office/drawing/2014/main" id="{4BFB803F-765F-4973-821B-B83FD78E1C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0631" y="239034"/>
            <a:ext cx="748780" cy="748780"/>
          </a:xfrm>
          <a:prstGeom prst="rect">
            <a:avLst/>
          </a:prstGeom>
        </p:spPr>
      </p:pic>
    </p:spTree>
    <p:extLst>
      <p:ext uri="{BB962C8B-B14F-4D97-AF65-F5344CB8AC3E}">
        <p14:creationId xmlns:p14="http://schemas.microsoft.com/office/powerpoint/2010/main" val="1079783927"/>
      </p:ext>
    </p:extLst>
  </p:cSld>
  <p:clrMapOvr>
    <a:masterClrMapping/>
  </p:clrMapOvr>
  <mc:AlternateContent xmlns:mc="http://schemas.openxmlformats.org/markup-compatibility/2006" xmlns:p14="http://schemas.microsoft.com/office/powerpoint/2010/main">
    <mc:Choice Requires="p14">
      <p:transition spd="med" p14:dur="700" advTm="76507">
        <p:fade/>
      </p:transition>
    </mc:Choice>
    <mc:Fallback xmlns="">
      <p:transition spd="med" advTm="765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F0FA-6ED0-4B1B-9770-CF22B2B6BDE7}"/>
              </a:ext>
            </a:extLst>
          </p:cNvPr>
          <p:cNvSpPr>
            <a:spLocks noGrp="1"/>
          </p:cNvSpPr>
          <p:nvPr>
            <p:ph type="title" idx="4294967295"/>
          </p:nvPr>
        </p:nvSpPr>
        <p:spPr>
          <a:xfrm>
            <a:off x="0" y="365125"/>
            <a:ext cx="10515600" cy="1325563"/>
          </a:xfrm>
        </p:spPr>
        <p:txBody>
          <a:bodyPr/>
          <a:lstStyle/>
          <a:p>
            <a:r>
              <a:rPr lang="en-US" dirty="0"/>
              <a:t>How Electric HPWHs work</a:t>
            </a:r>
          </a:p>
        </p:txBody>
      </p:sp>
      <p:pic>
        <p:nvPicPr>
          <p:cNvPr id="1026" name="Picture 2" descr="Heat Pumps: the New High-Tech Energy Source | LG HVAC STORY">
            <a:extLst>
              <a:ext uri="{FF2B5EF4-FFF2-40B4-BE49-F238E27FC236}">
                <a16:creationId xmlns:a16="http://schemas.microsoft.com/office/drawing/2014/main" id="{82CD59B8-8F84-4DD1-A92D-FE463F7BC2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431" y="1690688"/>
            <a:ext cx="6288505" cy="3977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heem PROTECH 240-Volt, 4500-Watt Copper Fold-Back Heating Element ...">
            <a:extLst>
              <a:ext uri="{FF2B5EF4-FFF2-40B4-BE49-F238E27FC236}">
                <a16:creationId xmlns:a16="http://schemas.microsoft.com/office/drawing/2014/main" id="{AD0F7E04-374C-4FA8-851A-5A9FBC1D5F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33347" y="2599173"/>
            <a:ext cx="3894222" cy="1776312"/>
          </a:xfrm>
          <a:prstGeom prst="rect">
            <a:avLst/>
          </a:prstGeom>
          <a:noFill/>
          <a:extLst>
            <a:ext uri="{909E8E84-426E-40DD-AFC4-6F175D3DCCD1}">
              <a14:hiddenFill xmlns:a14="http://schemas.microsoft.com/office/drawing/2010/main">
                <a:solidFill>
                  <a:srgbClr val="FFFFFF"/>
                </a:solidFill>
              </a14:hiddenFill>
            </a:ext>
          </a:extLst>
        </p:spPr>
      </p:pic>
      <p:sp>
        <p:nvSpPr>
          <p:cNvPr id="4" name="Cross 3">
            <a:extLst>
              <a:ext uri="{FF2B5EF4-FFF2-40B4-BE49-F238E27FC236}">
                <a16:creationId xmlns:a16="http://schemas.microsoft.com/office/drawing/2014/main" id="{15C4D306-7A52-45DC-9D39-8F967FB0959E}"/>
              </a:ext>
            </a:extLst>
          </p:cNvPr>
          <p:cNvSpPr/>
          <p:nvPr/>
        </p:nvSpPr>
        <p:spPr>
          <a:xfrm>
            <a:off x="6737684" y="2727157"/>
            <a:ext cx="1155032" cy="118711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onido grabado">
            <a:hlinkClick r:id="" action="ppaction://media"/>
            <a:extLst>
              <a:ext uri="{FF2B5EF4-FFF2-40B4-BE49-F238E27FC236}">
                <a16:creationId xmlns:a16="http://schemas.microsoft.com/office/drawing/2014/main" id="{8F900AC8-3FC7-60CD-1F8A-6A9ACDBAF5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3896" y="517229"/>
            <a:ext cx="805385" cy="805385"/>
          </a:xfrm>
          <a:prstGeom prst="rect">
            <a:avLst/>
          </a:prstGeom>
        </p:spPr>
      </p:pic>
    </p:spTree>
    <p:extLst>
      <p:ext uri="{BB962C8B-B14F-4D97-AF65-F5344CB8AC3E}">
        <p14:creationId xmlns:p14="http://schemas.microsoft.com/office/powerpoint/2010/main" val="2485743135"/>
      </p:ext>
    </p:extLst>
  </p:cSld>
  <p:clrMapOvr>
    <a:masterClrMapping/>
  </p:clrMapOvr>
  <mc:AlternateContent xmlns:mc="http://schemas.openxmlformats.org/markup-compatibility/2006" xmlns:p14="http://schemas.microsoft.com/office/powerpoint/2010/main">
    <mc:Choice Requires="p14">
      <p:transition spd="med" p14:dur="700" advTm="36425">
        <p:fade/>
      </p:transition>
    </mc:Choice>
    <mc:Fallback xmlns="">
      <p:transition spd="med" advTm="364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18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5B01-32AA-5DE5-FDB4-B2944BDF8054}"/>
              </a:ext>
            </a:extLst>
          </p:cNvPr>
          <p:cNvSpPr>
            <a:spLocks noGrp="1"/>
          </p:cNvSpPr>
          <p:nvPr>
            <p:ph type="title"/>
          </p:nvPr>
        </p:nvSpPr>
        <p:spPr/>
        <p:txBody>
          <a:bodyPr/>
          <a:lstStyle/>
          <a:p>
            <a:r>
              <a:rPr lang="en-US" dirty="0"/>
              <a:t>Hybrid integrated storage HPWH</a:t>
            </a:r>
          </a:p>
        </p:txBody>
      </p:sp>
      <p:sp>
        <p:nvSpPr>
          <p:cNvPr id="3" name="Content Placeholder 2">
            <a:extLst>
              <a:ext uri="{FF2B5EF4-FFF2-40B4-BE49-F238E27FC236}">
                <a16:creationId xmlns:a16="http://schemas.microsoft.com/office/drawing/2014/main" id="{157834F2-E430-B25D-8907-8E76EC002BB4}"/>
              </a:ext>
            </a:extLst>
          </p:cNvPr>
          <p:cNvSpPr>
            <a:spLocks noGrp="1"/>
          </p:cNvSpPr>
          <p:nvPr>
            <p:ph idx="1"/>
          </p:nvPr>
        </p:nvSpPr>
        <p:spPr>
          <a:xfrm>
            <a:off x="838200" y="2441148"/>
            <a:ext cx="6444916" cy="3167480"/>
          </a:xfrm>
        </p:spPr>
        <p:txBody>
          <a:bodyPr/>
          <a:lstStyle/>
          <a:p>
            <a:r>
              <a:rPr lang="en-US" dirty="0"/>
              <a:t>Integrated HPWH have an evaporator, a condenser, and a hot water tank all located in the same chassis</a:t>
            </a:r>
          </a:p>
          <a:p>
            <a:r>
              <a:rPr lang="en-US" dirty="0"/>
              <a:t>These can be installed inside and can provide air conditioning savings</a:t>
            </a:r>
          </a:p>
          <a:p>
            <a:r>
              <a:rPr lang="en-US" dirty="0"/>
              <a:t>These can also be installed with additional hot water storage tanks</a:t>
            </a:r>
          </a:p>
        </p:txBody>
      </p:sp>
      <p:pic>
        <p:nvPicPr>
          <p:cNvPr id="7170" name="Picture 2" descr="Finally, a heat-pump water heater that plugs into a… | Canary Media">
            <a:extLst>
              <a:ext uri="{FF2B5EF4-FFF2-40B4-BE49-F238E27FC236}">
                <a16:creationId xmlns:a16="http://schemas.microsoft.com/office/drawing/2014/main" id="{4063B324-FAE4-7D0E-D014-E60ACCD8D0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4323" y="1643500"/>
            <a:ext cx="4351003" cy="4715588"/>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A6722893-9275-CDEE-4240-D565265A2E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1535" y="498912"/>
            <a:ext cx="993028" cy="993028"/>
          </a:xfrm>
          <a:prstGeom prst="rect">
            <a:avLst/>
          </a:prstGeom>
        </p:spPr>
      </p:pic>
    </p:spTree>
    <p:extLst>
      <p:ext uri="{BB962C8B-B14F-4D97-AF65-F5344CB8AC3E}">
        <p14:creationId xmlns:p14="http://schemas.microsoft.com/office/powerpoint/2010/main" val="4187235207"/>
      </p:ext>
    </p:extLst>
  </p:cSld>
  <p:clrMapOvr>
    <a:masterClrMapping/>
  </p:clrMapOvr>
  <mc:AlternateContent xmlns:mc="http://schemas.openxmlformats.org/markup-compatibility/2006" xmlns:p14="http://schemas.microsoft.com/office/powerpoint/2010/main">
    <mc:Choice Requires="p14">
      <p:transition spd="med" p14:dur="700" advTm="18942">
        <p:fade/>
      </p:transition>
    </mc:Choice>
    <mc:Fallback xmlns="">
      <p:transition spd="med" advTm="189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6930-B99B-369B-1F76-2DFDF9E8D5BB}"/>
              </a:ext>
            </a:extLst>
          </p:cNvPr>
          <p:cNvSpPr>
            <a:spLocks noGrp="1"/>
          </p:cNvSpPr>
          <p:nvPr>
            <p:ph type="title"/>
          </p:nvPr>
        </p:nvSpPr>
        <p:spPr/>
        <p:txBody>
          <a:bodyPr/>
          <a:lstStyle/>
          <a:p>
            <a:r>
              <a:rPr lang="en-US" dirty="0"/>
              <a:t>Heat Pump Configurations</a:t>
            </a:r>
          </a:p>
        </p:txBody>
      </p:sp>
      <p:sp>
        <p:nvSpPr>
          <p:cNvPr id="3" name="Content Placeholder 2">
            <a:extLst>
              <a:ext uri="{FF2B5EF4-FFF2-40B4-BE49-F238E27FC236}">
                <a16:creationId xmlns:a16="http://schemas.microsoft.com/office/drawing/2014/main" id="{092DFE30-7A7A-855A-E85E-365454926E1C}"/>
              </a:ext>
            </a:extLst>
          </p:cNvPr>
          <p:cNvSpPr>
            <a:spLocks noGrp="1"/>
          </p:cNvSpPr>
          <p:nvPr>
            <p:ph idx="1"/>
          </p:nvPr>
        </p:nvSpPr>
        <p:spPr>
          <a:xfrm>
            <a:off x="838200" y="1825625"/>
            <a:ext cx="3204411" cy="4351338"/>
          </a:xfrm>
        </p:spPr>
        <p:txBody>
          <a:bodyPr/>
          <a:lstStyle/>
          <a:p>
            <a:r>
              <a:rPr lang="en-US" dirty="0"/>
              <a:t>Single Pass</a:t>
            </a:r>
          </a:p>
          <a:p>
            <a:r>
              <a:rPr lang="en-US" dirty="0" err="1"/>
              <a:t>Multipass</a:t>
            </a:r>
            <a:endParaRPr lang="en-US" dirty="0"/>
          </a:p>
          <a:p>
            <a:r>
              <a:rPr lang="en-US" dirty="0"/>
              <a:t>Swing Tank</a:t>
            </a:r>
          </a:p>
          <a:p>
            <a:r>
              <a:rPr lang="en-US" dirty="0"/>
              <a:t>HP Assist</a:t>
            </a:r>
          </a:p>
          <a:p>
            <a:r>
              <a:rPr lang="en-US" dirty="0"/>
              <a:t>Gas HPWHs</a:t>
            </a:r>
          </a:p>
        </p:txBody>
      </p:sp>
      <p:pic>
        <p:nvPicPr>
          <p:cNvPr id="6" name="Picture 5" descr="A diagram of a heater system&#10;&#10;Description automatically generated">
            <a:extLst>
              <a:ext uri="{FF2B5EF4-FFF2-40B4-BE49-F238E27FC236}">
                <a16:creationId xmlns:a16="http://schemas.microsoft.com/office/drawing/2014/main" id="{67E7C757-4AFF-0D2D-D06D-AA6CF2A13D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199" y="1440623"/>
            <a:ext cx="6486335" cy="5417377"/>
          </a:xfrm>
          <a:prstGeom prst="rect">
            <a:avLst/>
          </a:prstGeom>
        </p:spPr>
      </p:pic>
      <p:pic>
        <p:nvPicPr>
          <p:cNvPr id="4" name="Sonido grabado">
            <a:hlinkClick r:id="" action="ppaction://media"/>
            <a:extLst>
              <a:ext uri="{FF2B5EF4-FFF2-40B4-BE49-F238E27FC236}">
                <a16:creationId xmlns:a16="http://schemas.microsoft.com/office/drawing/2014/main" id="{F3440E81-7B2E-447E-7665-CD28542607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6995" y="603817"/>
            <a:ext cx="836806" cy="836806"/>
          </a:xfrm>
          <a:prstGeom prst="rect">
            <a:avLst/>
          </a:prstGeom>
        </p:spPr>
      </p:pic>
    </p:spTree>
    <p:extLst>
      <p:ext uri="{BB962C8B-B14F-4D97-AF65-F5344CB8AC3E}">
        <p14:creationId xmlns:p14="http://schemas.microsoft.com/office/powerpoint/2010/main" val="667899748"/>
      </p:ext>
    </p:extLst>
  </p:cSld>
  <p:clrMapOvr>
    <a:masterClrMapping/>
  </p:clrMapOvr>
  <mc:AlternateContent xmlns:mc="http://schemas.openxmlformats.org/markup-compatibility/2006" xmlns:p14="http://schemas.microsoft.com/office/powerpoint/2010/main">
    <mc:Choice Requires="p14">
      <p:transition spd="med" p14:dur="700" advTm="104283">
        <p:fade/>
      </p:transition>
    </mc:Choice>
    <mc:Fallback xmlns="">
      <p:transition spd="med" advTm="1042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BCF3-02A1-C72C-1544-479B1AB8C5DD}"/>
              </a:ext>
            </a:extLst>
          </p:cNvPr>
          <p:cNvSpPr>
            <a:spLocks noGrp="1"/>
          </p:cNvSpPr>
          <p:nvPr>
            <p:ph type="title"/>
          </p:nvPr>
        </p:nvSpPr>
        <p:spPr/>
        <p:txBody>
          <a:bodyPr/>
          <a:lstStyle/>
          <a:p>
            <a:r>
              <a:rPr lang="en-US" dirty="0"/>
              <a:t>HPWH sizing problems</a:t>
            </a:r>
          </a:p>
        </p:txBody>
      </p:sp>
      <p:sp>
        <p:nvSpPr>
          <p:cNvPr id="3" name="Content Placeholder 2">
            <a:extLst>
              <a:ext uri="{FF2B5EF4-FFF2-40B4-BE49-F238E27FC236}">
                <a16:creationId xmlns:a16="http://schemas.microsoft.com/office/drawing/2014/main" id="{94961AFC-E4DC-E637-450E-B80AFA661805}"/>
              </a:ext>
            </a:extLst>
          </p:cNvPr>
          <p:cNvSpPr>
            <a:spLocks noGrp="1"/>
          </p:cNvSpPr>
          <p:nvPr>
            <p:ph idx="1"/>
          </p:nvPr>
        </p:nvSpPr>
        <p:spPr/>
        <p:txBody>
          <a:bodyPr/>
          <a:lstStyle/>
          <a:p>
            <a:r>
              <a:rPr lang="en-US" dirty="0"/>
              <a:t>If too small:</a:t>
            </a:r>
          </a:p>
          <a:p>
            <a:pPr lvl="1"/>
            <a:r>
              <a:rPr lang="en-US" dirty="0"/>
              <a:t>Limited energy savings</a:t>
            </a:r>
          </a:p>
          <a:p>
            <a:pPr lvl="1"/>
            <a:r>
              <a:rPr lang="en-US" dirty="0"/>
              <a:t>Will rely on backup</a:t>
            </a:r>
          </a:p>
          <a:p>
            <a:r>
              <a:rPr lang="en-US" dirty="0"/>
              <a:t>If too large:</a:t>
            </a:r>
          </a:p>
          <a:p>
            <a:pPr lvl="1"/>
            <a:r>
              <a:rPr lang="en-US" dirty="0"/>
              <a:t>Will never realize full COP</a:t>
            </a:r>
          </a:p>
          <a:p>
            <a:r>
              <a:rPr lang="en-US" dirty="0"/>
              <a:t>Cost scales with size</a:t>
            </a:r>
          </a:p>
          <a:p>
            <a:pPr lvl="1"/>
            <a:r>
              <a:rPr lang="en-US" dirty="0"/>
              <a:t>Reducing HW demand decreases first costs</a:t>
            </a:r>
          </a:p>
          <a:p>
            <a:r>
              <a:rPr lang="en-US" dirty="0"/>
              <a:t>Sizing HPWH to meet 30-60% of peak load may be optimal for most full-service restaurants</a:t>
            </a:r>
          </a:p>
        </p:txBody>
      </p:sp>
      <p:pic>
        <p:nvPicPr>
          <p:cNvPr id="5" name="Picture 4">
            <a:extLst>
              <a:ext uri="{FF2B5EF4-FFF2-40B4-BE49-F238E27FC236}">
                <a16:creationId xmlns:a16="http://schemas.microsoft.com/office/drawing/2014/main" id="{BC8C160F-7688-6354-1EC1-B7D838ECF8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61852" y="985837"/>
            <a:ext cx="2773920" cy="3878916"/>
          </a:xfrm>
          <a:prstGeom prst="rect">
            <a:avLst/>
          </a:prstGeom>
        </p:spPr>
      </p:pic>
      <p:pic>
        <p:nvPicPr>
          <p:cNvPr id="6" name="Sonido grabado">
            <a:hlinkClick r:id="" action="ppaction://media"/>
            <a:extLst>
              <a:ext uri="{FF2B5EF4-FFF2-40B4-BE49-F238E27FC236}">
                <a16:creationId xmlns:a16="http://schemas.microsoft.com/office/drawing/2014/main" id="{8E607B03-AE75-AAEB-B55E-17654F85C5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5094" y="173317"/>
            <a:ext cx="1015440" cy="1015440"/>
          </a:xfrm>
          <a:prstGeom prst="rect">
            <a:avLst/>
          </a:prstGeom>
        </p:spPr>
      </p:pic>
    </p:spTree>
    <p:extLst>
      <p:ext uri="{BB962C8B-B14F-4D97-AF65-F5344CB8AC3E}">
        <p14:creationId xmlns:p14="http://schemas.microsoft.com/office/powerpoint/2010/main" val="1545339697"/>
      </p:ext>
    </p:extLst>
  </p:cSld>
  <p:clrMapOvr>
    <a:masterClrMapping/>
  </p:clrMapOvr>
  <mc:AlternateContent xmlns:mc="http://schemas.openxmlformats.org/markup-compatibility/2006" xmlns:p14="http://schemas.microsoft.com/office/powerpoint/2010/main">
    <mc:Choice Requires="p14">
      <p:transition spd="med" p14:dur="700" advTm="44345">
        <p:fade/>
      </p:transition>
    </mc:Choice>
    <mc:Fallback xmlns="">
      <p:transition spd="med" advTm="443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4C2F-1583-B234-7A6E-0016704CD660}"/>
              </a:ext>
            </a:extLst>
          </p:cNvPr>
          <p:cNvSpPr>
            <a:spLocks noGrp="1"/>
          </p:cNvSpPr>
          <p:nvPr>
            <p:ph type="title"/>
          </p:nvPr>
        </p:nvSpPr>
        <p:spPr>
          <a:xfrm>
            <a:off x="838200" y="18255"/>
            <a:ext cx="10515600" cy="1325563"/>
          </a:xfrm>
        </p:spPr>
        <p:txBody>
          <a:bodyPr/>
          <a:lstStyle/>
          <a:p>
            <a:r>
              <a:rPr lang="en-US" dirty="0"/>
              <a:t>Design constraints for HPWH</a:t>
            </a:r>
          </a:p>
        </p:txBody>
      </p:sp>
      <p:sp>
        <p:nvSpPr>
          <p:cNvPr id="3" name="Content Placeholder 2">
            <a:extLst>
              <a:ext uri="{FF2B5EF4-FFF2-40B4-BE49-F238E27FC236}">
                <a16:creationId xmlns:a16="http://schemas.microsoft.com/office/drawing/2014/main" id="{636D80B2-3DC7-4549-6857-50A0D13DB3C1}"/>
              </a:ext>
            </a:extLst>
          </p:cNvPr>
          <p:cNvSpPr>
            <a:spLocks noGrp="1"/>
          </p:cNvSpPr>
          <p:nvPr>
            <p:ph idx="1"/>
          </p:nvPr>
        </p:nvSpPr>
        <p:spPr>
          <a:xfrm>
            <a:off x="838200" y="1825625"/>
            <a:ext cx="5652247" cy="4351338"/>
          </a:xfrm>
        </p:spPr>
        <p:txBody>
          <a:bodyPr/>
          <a:lstStyle/>
          <a:p>
            <a:r>
              <a:rPr lang="en-US" dirty="0"/>
              <a:t>Noise</a:t>
            </a:r>
          </a:p>
          <a:p>
            <a:pPr lvl="1"/>
            <a:r>
              <a:rPr lang="en-US" dirty="0"/>
              <a:t>Only 60 dBA</a:t>
            </a:r>
          </a:p>
          <a:p>
            <a:r>
              <a:rPr lang="en-US" dirty="0"/>
              <a:t>Refrigerant?</a:t>
            </a:r>
          </a:p>
          <a:p>
            <a:pPr lvl="1"/>
            <a:r>
              <a:rPr lang="en-US" dirty="0"/>
              <a:t>Low GWP available</a:t>
            </a:r>
          </a:p>
          <a:p>
            <a:r>
              <a:rPr lang="en-US" dirty="0"/>
              <a:t>Ventilation?</a:t>
            </a:r>
          </a:p>
          <a:p>
            <a:pPr lvl="1"/>
            <a:r>
              <a:rPr lang="en-US" dirty="0"/>
              <a:t>Small enclosed spaces may not be suitable</a:t>
            </a:r>
          </a:p>
          <a:p>
            <a:endParaRPr lang="en-US" dirty="0">
              <a:solidFill>
                <a:srgbClr val="C00000"/>
              </a:solidFill>
            </a:endParaRPr>
          </a:p>
          <a:p>
            <a:r>
              <a:rPr lang="en-US" dirty="0">
                <a:solidFill>
                  <a:srgbClr val="C00000"/>
                </a:solidFill>
              </a:rPr>
              <a:t>Panel Upgrade for retrofit</a:t>
            </a:r>
          </a:p>
        </p:txBody>
      </p:sp>
      <p:pic>
        <p:nvPicPr>
          <p:cNvPr id="2050" name="Picture 2" descr="Electrical Panels: Upgrades &amp; Repairs At Art">
            <a:extLst>
              <a:ext uri="{FF2B5EF4-FFF2-40B4-BE49-F238E27FC236}">
                <a16:creationId xmlns:a16="http://schemas.microsoft.com/office/drawing/2014/main" id="{1C8D5E1E-EB43-C4DB-1E51-247B9967570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35337" y="1305651"/>
            <a:ext cx="5956663" cy="5552349"/>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5114E35C-EAAA-C7BB-5A7F-F606492C19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0615" y="271167"/>
            <a:ext cx="836160" cy="836160"/>
          </a:xfrm>
          <a:prstGeom prst="rect">
            <a:avLst/>
          </a:prstGeom>
        </p:spPr>
      </p:pic>
    </p:spTree>
    <p:extLst>
      <p:ext uri="{BB962C8B-B14F-4D97-AF65-F5344CB8AC3E}">
        <p14:creationId xmlns:p14="http://schemas.microsoft.com/office/powerpoint/2010/main" val="3640906139"/>
      </p:ext>
    </p:extLst>
  </p:cSld>
  <p:clrMapOvr>
    <a:masterClrMapping/>
  </p:clrMapOvr>
  <mc:AlternateContent xmlns:mc="http://schemas.openxmlformats.org/markup-compatibility/2006" xmlns:p14="http://schemas.microsoft.com/office/powerpoint/2010/main">
    <mc:Choice Requires="p14">
      <p:transition spd="med" p14:dur="700" advTm="73017">
        <p:fade/>
      </p:transition>
    </mc:Choice>
    <mc:Fallback xmlns="">
      <p:transition spd="med" advTm="730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94A6-5422-151B-C719-35A0C167F4D5}"/>
              </a:ext>
            </a:extLst>
          </p:cNvPr>
          <p:cNvSpPr>
            <a:spLocks noGrp="1"/>
          </p:cNvSpPr>
          <p:nvPr>
            <p:ph type="title"/>
          </p:nvPr>
        </p:nvSpPr>
        <p:spPr/>
        <p:txBody>
          <a:bodyPr/>
          <a:lstStyle/>
          <a:p>
            <a:r>
              <a:rPr lang="en-US" dirty="0"/>
              <a:t>Traditional Sizing Methodology</a:t>
            </a:r>
          </a:p>
        </p:txBody>
      </p:sp>
      <p:sp>
        <p:nvSpPr>
          <p:cNvPr id="3" name="Content Placeholder 2">
            <a:extLst>
              <a:ext uri="{FF2B5EF4-FFF2-40B4-BE49-F238E27FC236}">
                <a16:creationId xmlns:a16="http://schemas.microsoft.com/office/drawing/2014/main" id="{B23CFDED-F7CA-A391-A221-E969B9A17949}"/>
              </a:ext>
            </a:extLst>
          </p:cNvPr>
          <p:cNvSpPr>
            <a:spLocks noGrp="1"/>
          </p:cNvSpPr>
          <p:nvPr>
            <p:ph idx="1"/>
          </p:nvPr>
        </p:nvSpPr>
        <p:spPr/>
        <p:txBody>
          <a:bodyPr/>
          <a:lstStyle/>
          <a:p>
            <a:r>
              <a:rPr lang="en-US" dirty="0"/>
              <a:t>Step 1: create a list of fixtures</a:t>
            </a:r>
          </a:p>
          <a:p>
            <a:endParaRPr lang="en-US" dirty="0"/>
          </a:p>
          <a:p>
            <a:r>
              <a:rPr lang="en-US" dirty="0"/>
              <a:t>Step 2: add up their required flow rates if tankless or first hour ratings if tank type</a:t>
            </a:r>
          </a:p>
          <a:p>
            <a:endParaRPr lang="en-US" dirty="0"/>
          </a:p>
          <a:p>
            <a:r>
              <a:rPr lang="en-US" dirty="0"/>
              <a:t>Step 3: Plug results from step 2 into Q = MC</a:t>
            </a:r>
            <a:r>
              <a:rPr lang="el-GR" dirty="0"/>
              <a:t>Δ</a:t>
            </a:r>
            <a:r>
              <a:rPr lang="en-US" dirty="0"/>
              <a:t>T as M, then solve for the water heater’s required minimum input rate</a:t>
            </a:r>
          </a:p>
        </p:txBody>
      </p:sp>
      <p:pic>
        <p:nvPicPr>
          <p:cNvPr id="5" name="Sonido grabado">
            <a:hlinkClick r:id="" action="ppaction://media"/>
            <a:extLst>
              <a:ext uri="{FF2B5EF4-FFF2-40B4-BE49-F238E27FC236}">
                <a16:creationId xmlns:a16="http://schemas.microsoft.com/office/drawing/2014/main" id="{A42DB864-2D4F-3228-C121-56CB1C7E9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7704" y="540543"/>
            <a:ext cx="814728" cy="814728"/>
          </a:xfrm>
          <a:prstGeom prst="rect">
            <a:avLst/>
          </a:prstGeom>
        </p:spPr>
      </p:pic>
    </p:spTree>
    <p:extLst>
      <p:ext uri="{BB962C8B-B14F-4D97-AF65-F5344CB8AC3E}">
        <p14:creationId xmlns:p14="http://schemas.microsoft.com/office/powerpoint/2010/main" val="3091718005"/>
      </p:ext>
    </p:extLst>
  </p:cSld>
  <p:clrMapOvr>
    <a:masterClrMapping/>
  </p:clrMapOvr>
  <mc:AlternateContent xmlns:mc="http://schemas.openxmlformats.org/markup-compatibility/2006" xmlns:p14="http://schemas.microsoft.com/office/powerpoint/2010/main">
    <mc:Choice Requires="p14">
      <p:transition spd="med" p14:dur="700" advTm="15452">
        <p:fade/>
      </p:transition>
    </mc:Choice>
    <mc:Fallback xmlns="">
      <p:transition spd="med" advTm="154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7F0BC6-8619-404F-BC7A-4346BAB98A09}"/>
              </a:ext>
            </a:extLst>
          </p:cNvPr>
          <p:cNvSpPr/>
          <p:nvPr/>
        </p:nvSpPr>
        <p:spPr>
          <a:xfrm>
            <a:off x="4114800" y="1600200"/>
            <a:ext cx="861231"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1500" y="772894"/>
            <a:ext cx="11049000" cy="5788930"/>
          </a:xfrm>
        </p:spPr>
        <p:txBody>
          <a:bodyPr anchor="ctr">
            <a:normAutofit/>
          </a:bodyPr>
          <a:lstStyle/>
          <a:p>
            <a:pPr marL="0" indent="0">
              <a:buNone/>
            </a:pPr>
            <a:r>
              <a:rPr lang="en-US" sz="3200" b="1" dirty="0"/>
              <a:t>Viewers will be able to:</a:t>
            </a:r>
          </a:p>
          <a:p>
            <a:pPr marL="514350" indent="-514350">
              <a:buFont typeface="+mj-lt"/>
              <a:buAutoNum type="arabicPeriod"/>
            </a:pPr>
            <a:r>
              <a:rPr lang="en-US" sz="3000" dirty="0"/>
              <a:t>Describe the water and energy savings associated with heat recovery dishmachines</a:t>
            </a:r>
          </a:p>
          <a:p>
            <a:pPr marL="514350" indent="-514350">
              <a:buFont typeface="+mj-lt"/>
              <a:buAutoNum type="arabicPeriod"/>
            </a:pPr>
            <a:r>
              <a:rPr lang="en-US" sz="3000" dirty="0"/>
              <a:t>Understand the benefits of using heat pump water heaters in commercial foodservice.</a:t>
            </a:r>
          </a:p>
          <a:p>
            <a:pPr marL="514350" indent="-514350">
              <a:buFont typeface="+mj-lt"/>
              <a:buAutoNum type="arabicPeriod"/>
            </a:pPr>
            <a:r>
              <a:rPr lang="en-US" sz="3000" dirty="0"/>
              <a:t>Understand how heat recovery dishmachines and heat pump water heaters can make each other cost effective.</a:t>
            </a:r>
          </a:p>
          <a:p>
            <a:pPr marL="514350" indent="-514350">
              <a:buFont typeface="+mj-lt"/>
              <a:buAutoNum type="arabicPeriod"/>
            </a:pPr>
            <a:r>
              <a:rPr lang="en-US" sz="3000" dirty="0"/>
              <a:t>Understand the design examples for energy efficient hot water systems for quick service and full service restaurants.</a:t>
            </a:r>
          </a:p>
        </p:txBody>
      </p:sp>
      <p:sp>
        <p:nvSpPr>
          <p:cNvPr id="2" name="Title 1"/>
          <p:cNvSpPr>
            <a:spLocks noGrp="1"/>
          </p:cNvSpPr>
          <p:nvPr>
            <p:ph type="title"/>
          </p:nvPr>
        </p:nvSpPr>
        <p:spPr>
          <a:xfrm>
            <a:off x="321564" y="412970"/>
            <a:ext cx="3771895" cy="719847"/>
          </a:xfrm>
        </p:spPr>
        <p:txBody>
          <a:bodyPr>
            <a:normAutofit/>
          </a:bodyPr>
          <a:lstStyle/>
          <a:p>
            <a:pPr algn="r"/>
            <a:r>
              <a:rPr lang="en-US" dirty="0">
                <a:solidFill>
                  <a:schemeClr val="accent1"/>
                </a:solidFill>
              </a:rPr>
              <a:t>Learning Goals</a:t>
            </a:r>
          </a:p>
        </p:txBody>
      </p:sp>
      <p:pic>
        <p:nvPicPr>
          <p:cNvPr id="6" name="Sonido grabado">
            <a:hlinkClick r:id="" action="ppaction://media"/>
            <a:extLst>
              <a:ext uri="{FF2B5EF4-FFF2-40B4-BE49-F238E27FC236}">
                <a16:creationId xmlns:a16="http://schemas.microsoft.com/office/drawing/2014/main" id="{CF45B145-9228-BB06-EE63-73CBE6B2E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76031" y="466700"/>
            <a:ext cx="719847" cy="719847"/>
          </a:xfrm>
          <a:prstGeom prst="rect">
            <a:avLst/>
          </a:prstGeom>
        </p:spPr>
      </p:pic>
    </p:spTree>
    <p:extLst>
      <p:ext uri="{BB962C8B-B14F-4D97-AF65-F5344CB8AC3E}">
        <p14:creationId xmlns:p14="http://schemas.microsoft.com/office/powerpoint/2010/main" val="1858813058"/>
      </p:ext>
    </p:extLst>
  </p:cSld>
  <p:clrMapOvr>
    <a:masterClrMapping/>
  </p:clrMapOvr>
  <mc:AlternateContent xmlns:mc="http://schemas.openxmlformats.org/markup-compatibility/2006" xmlns:p14="http://schemas.microsoft.com/office/powerpoint/2010/main">
    <mc:Choice Requires="p14">
      <p:transition spd="med" p14:dur="700" advTm="26239">
        <p:fade/>
      </p:transition>
    </mc:Choice>
    <mc:Fallback xmlns="">
      <p:transition spd="med" advTm="262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7484-9F0F-D3C5-4FEB-2A6D655A1D30}"/>
              </a:ext>
            </a:extLst>
          </p:cNvPr>
          <p:cNvSpPr>
            <a:spLocks noGrp="1"/>
          </p:cNvSpPr>
          <p:nvPr>
            <p:ph type="title"/>
          </p:nvPr>
        </p:nvSpPr>
        <p:spPr>
          <a:xfrm>
            <a:off x="838199" y="0"/>
            <a:ext cx="10515600" cy="1325563"/>
          </a:xfrm>
        </p:spPr>
        <p:txBody>
          <a:bodyPr/>
          <a:lstStyle/>
          <a:p>
            <a:r>
              <a:rPr lang="en-US" dirty="0"/>
              <a:t>Health Department Formulae</a:t>
            </a:r>
          </a:p>
        </p:txBody>
      </p:sp>
      <p:pic>
        <p:nvPicPr>
          <p:cNvPr id="4" name="Picture 3" descr="A screenshot of a computer&#10;&#10;Description automatically generated">
            <a:extLst>
              <a:ext uri="{FF2B5EF4-FFF2-40B4-BE49-F238E27FC236}">
                <a16:creationId xmlns:a16="http://schemas.microsoft.com/office/drawing/2014/main" id="{F25D2132-BB39-3365-4195-139DEF97F8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2375" y="1318139"/>
            <a:ext cx="7787249" cy="5539861"/>
          </a:xfrm>
          <a:prstGeom prst="rect">
            <a:avLst/>
          </a:prstGeom>
        </p:spPr>
      </p:pic>
      <p:pic>
        <p:nvPicPr>
          <p:cNvPr id="5" name="Sonido grabado">
            <a:hlinkClick r:id="" action="ppaction://media"/>
            <a:extLst>
              <a:ext uri="{FF2B5EF4-FFF2-40B4-BE49-F238E27FC236}">
                <a16:creationId xmlns:a16="http://schemas.microsoft.com/office/drawing/2014/main" id="{85DABA1B-A45D-C45D-E344-27A67DC28A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4892" y="419099"/>
            <a:ext cx="899040" cy="899040"/>
          </a:xfrm>
          <a:prstGeom prst="rect">
            <a:avLst/>
          </a:prstGeom>
        </p:spPr>
      </p:pic>
    </p:spTree>
    <p:extLst>
      <p:ext uri="{BB962C8B-B14F-4D97-AF65-F5344CB8AC3E}">
        <p14:creationId xmlns:p14="http://schemas.microsoft.com/office/powerpoint/2010/main" val="3206960465"/>
      </p:ext>
    </p:extLst>
  </p:cSld>
  <p:clrMapOvr>
    <a:masterClrMapping/>
  </p:clrMapOvr>
  <mc:AlternateContent xmlns:mc="http://schemas.openxmlformats.org/markup-compatibility/2006" xmlns:p14="http://schemas.microsoft.com/office/powerpoint/2010/main">
    <mc:Choice Requires="p14">
      <p:transition spd="med" p14:dur="700" advTm="61674">
        <p:fade/>
      </p:transition>
    </mc:Choice>
    <mc:Fallback xmlns="">
      <p:transition spd="med" advTm="616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56C0-C99E-C3CD-7AA9-B19640C5433E}"/>
              </a:ext>
            </a:extLst>
          </p:cNvPr>
          <p:cNvSpPr>
            <a:spLocks noGrp="1"/>
          </p:cNvSpPr>
          <p:nvPr>
            <p:ph type="title"/>
          </p:nvPr>
        </p:nvSpPr>
        <p:spPr/>
        <p:txBody>
          <a:bodyPr/>
          <a:lstStyle/>
          <a:p>
            <a:r>
              <a:rPr lang="en-US" dirty="0"/>
              <a:t>Water Heater Sizing (Traditional </a:t>
            </a:r>
            <a:r>
              <a:rPr lang="en-US" dirty="0" err="1"/>
              <a:t>Mtd</a:t>
            </a:r>
            <a:r>
              <a:rPr lang="en-US" dirty="0"/>
              <a:t>)</a:t>
            </a:r>
          </a:p>
        </p:txBody>
      </p:sp>
      <p:graphicFrame>
        <p:nvGraphicFramePr>
          <p:cNvPr id="4" name="Table 3">
            <a:extLst>
              <a:ext uri="{FF2B5EF4-FFF2-40B4-BE49-F238E27FC236}">
                <a16:creationId xmlns:a16="http://schemas.microsoft.com/office/drawing/2014/main" id="{5BAC908E-0168-8FFD-90AD-FAD306304DED}"/>
              </a:ext>
            </a:extLst>
          </p:cNvPr>
          <p:cNvGraphicFramePr>
            <a:graphicFrameLocks noGrp="1"/>
          </p:cNvGraphicFramePr>
          <p:nvPr>
            <p:extLst>
              <p:ext uri="{D42A27DB-BD31-4B8C-83A1-F6EECF244321}">
                <p14:modId xmlns:p14="http://schemas.microsoft.com/office/powerpoint/2010/main" val="641519673"/>
              </p:ext>
            </p:extLst>
          </p:nvPr>
        </p:nvGraphicFramePr>
        <p:xfrm>
          <a:off x="967666" y="1690688"/>
          <a:ext cx="10386134" cy="4990906"/>
        </p:xfrm>
        <a:graphic>
          <a:graphicData uri="http://schemas.openxmlformats.org/drawingml/2006/table">
            <a:tbl>
              <a:tblPr>
                <a:tableStyleId>{B301B821-A1FF-4177-AEE7-76D212191A09}</a:tableStyleId>
              </a:tblPr>
              <a:tblGrid>
                <a:gridCol w="5580609">
                  <a:extLst>
                    <a:ext uri="{9D8B030D-6E8A-4147-A177-3AD203B41FA5}">
                      <a16:colId xmlns:a16="http://schemas.microsoft.com/office/drawing/2014/main" val="3560081721"/>
                    </a:ext>
                  </a:extLst>
                </a:gridCol>
                <a:gridCol w="2285638">
                  <a:extLst>
                    <a:ext uri="{9D8B030D-6E8A-4147-A177-3AD203B41FA5}">
                      <a16:colId xmlns:a16="http://schemas.microsoft.com/office/drawing/2014/main" val="1983254681"/>
                    </a:ext>
                  </a:extLst>
                </a:gridCol>
                <a:gridCol w="2519887">
                  <a:extLst>
                    <a:ext uri="{9D8B030D-6E8A-4147-A177-3AD203B41FA5}">
                      <a16:colId xmlns:a16="http://schemas.microsoft.com/office/drawing/2014/main" val="4148465253"/>
                    </a:ext>
                  </a:extLst>
                </a:gridCol>
              </a:tblGrid>
              <a:tr h="879437">
                <a:tc>
                  <a:txBody>
                    <a:bodyPr/>
                    <a:lstStyle/>
                    <a:p>
                      <a:pPr marL="0" marR="0" fontAlgn="ctr">
                        <a:spcBef>
                          <a:spcPts val="0"/>
                        </a:spcBef>
                        <a:spcAft>
                          <a:spcPts val="0"/>
                        </a:spcAft>
                      </a:pPr>
                      <a:r>
                        <a:rPr lang="en-US" sz="1800" b="1" dirty="0">
                          <a:solidFill>
                            <a:schemeClr val="bg1"/>
                          </a:solidFill>
                          <a:effectLst/>
                        </a:rPr>
                        <a:t>Fixture 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Tankless Flow Rate (</a:t>
                      </a:r>
                      <a:r>
                        <a:rPr lang="en-US" sz="1800" b="1" dirty="0" err="1">
                          <a:solidFill>
                            <a:schemeClr val="bg1"/>
                          </a:solidFill>
                          <a:effectLst/>
                        </a:rPr>
                        <a:t>gpm</a:t>
                      </a:r>
                      <a:r>
                        <a:rPr lang="en-US" sz="1800" b="1"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Tank Recovery Rate </a:t>
                      </a:r>
                    </a:p>
                    <a:p>
                      <a:pPr marL="0" marR="0" algn="ctr" fontAlgn="ctr">
                        <a:spcBef>
                          <a:spcPts val="0"/>
                        </a:spcBef>
                        <a:spcAft>
                          <a:spcPts val="0"/>
                        </a:spcAft>
                      </a:pPr>
                      <a:r>
                        <a:rPr lang="en-US" sz="1800" b="1" dirty="0">
                          <a:solidFill>
                            <a:schemeClr val="bg1"/>
                          </a:solidFill>
                          <a:effectLst/>
                        </a:rPr>
                        <a:t>(gal/h)</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961081094"/>
                  </a:ext>
                </a:extLst>
              </a:tr>
              <a:tr h="300296">
                <a:tc>
                  <a:txBody>
                    <a:bodyPr/>
                    <a:lstStyle/>
                    <a:p>
                      <a:pPr marL="0" marR="0" fontAlgn="ctr">
                        <a:spcBef>
                          <a:spcPts val="0"/>
                        </a:spcBef>
                        <a:spcAft>
                          <a:spcPts val="0"/>
                        </a:spcAft>
                      </a:pPr>
                      <a:r>
                        <a:rPr lang="en-US" sz="1800" b="1" dirty="0">
                          <a:solidFill>
                            <a:schemeClr val="bg1"/>
                          </a:solidFill>
                          <a:effectLst/>
                        </a:rPr>
                        <a:t>Hand Lavatories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356410633"/>
                  </a:ext>
                </a:extLst>
              </a:tr>
              <a:tr h="300296">
                <a:tc>
                  <a:txBody>
                    <a:bodyPr/>
                    <a:lstStyle/>
                    <a:p>
                      <a:pPr marL="0" marR="0" fontAlgn="ctr">
                        <a:spcBef>
                          <a:spcPts val="0"/>
                        </a:spcBef>
                        <a:spcAft>
                          <a:spcPts val="0"/>
                        </a:spcAft>
                      </a:pPr>
                      <a:r>
                        <a:rPr lang="en-US" sz="1800" b="1" dirty="0">
                          <a:solidFill>
                            <a:schemeClr val="bg1"/>
                          </a:solidFill>
                          <a:effectLst/>
                        </a:rPr>
                        <a:t>Dump Sink</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187630522"/>
                  </a:ext>
                </a:extLst>
              </a:tr>
              <a:tr h="493343">
                <a:tc>
                  <a:txBody>
                    <a:bodyPr/>
                    <a:lstStyle/>
                    <a:p>
                      <a:pPr marL="0" marR="0" fontAlgn="ctr">
                        <a:spcBef>
                          <a:spcPts val="0"/>
                        </a:spcBef>
                        <a:spcAft>
                          <a:spcPts val="0"/>
                        </a:spcAft>
                      </a:pPr>
                      <a:r>
                        <a:rPr lang="en-US" sz="1800" b="1" dirty="0">
                          <a:solidFill>
                            <a:schemeClr val="bg1"/>
                          </a:solidFill>
                          <a:effectLst/>
                        </a:rPr>
                        <a:t>3-Compartment Sink (18” x 18”)</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4 </a:t>
                      </a:r>
                      <a:r>
                        <a:rPr lang="en-US" sz="1800" baseline="30000" dirty="0">
                          <a:effectLst/>
                        </a:rPr>
                        <a:t>1</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42</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87941758"/>
                  </a:ext>
                </a:extLst>
              </a:tr>
              <a:tr h="300296">
                <a:tc>
                  <a:txBody>
                    <a:bodyPr/>
                    <a:lstStyle/>
                    <a:p>
                      <a:pPr marL="0" marR="0" fontAlgn="ctr">
                        <a:spcBef>
                          <a:spcPts val="0"/>
                        </a:spcBef>
                        <a:spcAft>
                          <a:spcPts val="0"/>
                        </a:spcAft>
                      </a:pPr>
                      <a:r>
                        <a:rPr lang="en-US" sz="1800" b="1" dirty="0">
                          <a:solidFill>
                            <a:schemeClr val="bg1"/>
                          </a:solidFill>
                          <a:effectLst/>
                        </a:rPr>
                        <a:t>3-Compartment Sink (bar)</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2 </a:t>
                      </a:r>
                      <a:r>
                        <a:rPr lang="en-US" sz="1800" baseline="30000">
                          <a:effectLst/>
                        </a:rPr>
                        <a:t>2</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18</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93886571"/>
                  </a:ext>
                </a:extLst>
              </a:tr>
              <a:tr h="493343">
                <a:tc>
                  <a:txBody>
                    <a:bodyPr/>
                    <a:lstStyle/>
                    <a:p>
                      <a:pPr marL="0" marR="0" fontAlgn="ctr">
                        <a:spcBef>
                          <a:spcPts val="0"/>
                        </a:spcBef>
                        <a:spcAft>
                          <a:spcPts val="0"/>
                        </a:spcAft>
                      </a:pPr>
                      <a:r>
                        <a:rPr lang="en-US" sz="1800" b="1" dirty="0">
                          <a:solidFill>
                            <a:schemeClr val="bg1"/>
                          </a:solidFill>
                          <a:effectLst/>
                        </a:rPr>
                        <a:t>Door-Type Dish machine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See Spec Sheet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See Spec Sheet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406390014"/>
                  </a:ext>
                </a:extLst>
              </a:tr>
              <a:tr h="493343">
                <a:tc>
                  <a:txBody>
                    <a:bodyPr/>
                    <a:lstStyle/>
                    <a:p>
                      <a:pPr marL="0" marR="0" fontAlgn="ctr">
                        <a:spcBef>
                          <a:spcPts val="0"/>
                        </a:spcBef>
                        <a:spcAft>
                          <a:spcPts val="0"/>
                        </a:spcAft>
                      </a:pPr>
                      <a:r>
                        <a:rPr lang="en-US" sz="1800" b="1" dirty="0">
                          <a:solidFill>
                            <a:schemeClr val="bg1"/>
                          </a:solidFill>
                          <a:effectLst/>
                        </a:rPr>
                        <a:t>Conveyor Dish machine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See Spec Sheet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See Spec Sheet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086320330"/>
                  </a:ext>
                </a:extLst>
              </a:tr>
              <a:tr h="300296">
                <a:tc>
                  <a:txBody>
                    <a:bodyPr/>
                    <a:lstStyle/>
                    <a:p>
                      <a:pPr marL="0" marR="0" fontAlgn="ctr">
                        <a:spcBef>
                          <a:spcPts val="0"/>
                        </a:spcBef>
                        <a:spcAft>
                          <a:spcPts val="0"/>
                        </a:spcAft>
                      </a:pPr>
                      <a:r>
                        <a:rPr lang="en-US" sz="1800" b="1" dirty="0">
                          <a:solidFill>
                            <a:schemeClr val="bg1"/>
                          </a:solidFill>
                          <a:effectLst/>
                        </a:rPr>
                        <a:t>Pre-Rinse Spray Valve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1.2</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45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955414340"/>
                  </a:ext>
                </a:extLst>
              </a:tr>
              <a:tr h="300296">
                <a:tc>
                  <a:txBody>
                    <a:bodyPr/>
                    <a:lstStyle/>
                    <a:p>
                      <a:pPr marL="0" marR="0" fontAlgn="ctr">
                        <a:spcBef>
                          <a:spcPts val="0"/>
                        </a:spcBef>
                        <a:spcAft>
                          <a:spcPts val="0"/>
                        </a:spcAft>
                      </a:pPr>
                      <a:r>
                        <a:rPr lang="en-US" sz="1800" b="1" dirty="0">
                          <a:solidFill>
                            <a:schemeClr val="bg1"/>
                          </a:solidFill>
                          <a:effectLst/>
                        </a:rPr>
                        <a:t>Mop Sink/Garbage Can Wash</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634040377"/>
                  </a:ext>
                </a:extLst>
              </a:tr>
              <a:tr h="300296">
                <a:tc>
                  <a:txBody>
                    <a:bodyPr/>
                    <a:lstStyle/>
                    <a:p>
                      <a:pPr marL="0" marR="0" fontAlgn="ctr">
                        <a:spcBef>
                          <a:spcPts val="0"/>
                        </a:spcBef>
                        <a:spcAft>
                          <a:spcPts val="0"/>
                        </a:spcAft>
                      </a:pPr>
                      <a:r>
                        <a:rPr lang="en-US" sz="1800" b="1" dirty="0">
                          <a:solidFill>
                            <a:schemeClr val="bg1"/>
                          </a:solidFill>
                          <a:effectLst/>
                        </a:rPr>
                        <a:t>Food Preparation Sink</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037492296"/>
                  </a:ext>
                </a:extLst>
              </a:tr>
              <a:tr h="300296">
                <a:tc>
                  <a:txBody>
                    <a:bodyPr/>
                    <a:lstStyle/>
                    <a:p>
                      <a:pPr marL="0" marR="0" fontAlgn="ctr">
                        <a:spcBef>
                          <a:spcPts val="0"/>
                        </a:spcBef>
                        <a:spcAft>
                          <a:spcPts val="0"/>
                        </a:spcAft>
                      </a:pPr>
                      <a:r>
                        <a:rPr lang="en-US" sz="1800" b="1" dirty="0">
                          <a:solidFill>
                            <a:schemeClr val="bg1"/>
                          </a:solidFill>
                          <a:effectLst/>
                        </a:rPr>
                        <a:t>Dipper Well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30</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19502797"/>
                  </a:ext>
                </a:extLst>
              </a:tr>
            </a:tbl>
          </a:graphicData>
        </a:graphic>
      </p:graphicFrame>
      <p:pic>
        <p:nvPicPr>
          <p:cNvPr id="5" name="Sonido grabado">
            <a:hlinkClick r:id="" action="ppaction://media"/>
            <a:extLst>
              <a:ext uri="{FF2B5EF4-FFF2-40B4-BE49-F238E27FC236}">
                <a16:creationId xmlns:a16="http://schemas.microsoft.com/office/drawing/2014/main" id="{6F088154-511A-3DAF-B828-90294F1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8163" y="507347"/>
            <a:ext cx="848378" cy="848378"/>
          </a:xfrm>
          <a:prstGeom prst="rect">
            <a:avLst/>
          </a:prstGeom>
        </p:spPr>
      </p:pic>
    </p:spTree>
    <p:extLst>
      <p:ext uri="{BB962C8B-B14F-4D97-AF65-F5344CB8AC3E}">
        <p14:creationId xmlns:p14="http://schemas.microsoft.com/office/powerpoint/2010/main" val="4207651580"/>
      </p:ext>
    </p:extLst>
  </p:cSld>
  <p:clrMapOvr>
    <a:masterClrMapping/>
  </p:clrMapOvr>
  <mc:AlternateContent xmlns:mc="http://schemas.openxmlformats.org/markup-compatibility/2006" xmlns:p14="http://schemas.microsoft.com/office/powerpoint/2010/main">
    <mc:Choice Requires="p14">
      <p:transition spd="med" p14:dur="700" advTm="28090">
        <p:fade/>
      </p:transition>
    </mc:Choice>
    <mc:Fallback xmlns="">
      <p:transition spd="med" advTm="280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7E65-B512-03EC-C2FA-A00B1713C7E0}"/>
              </a:ext>
            </a:extLst>
          </p:cNvPr>
          <p:cNvSpPr>
            <a:spLocks noGrp="1"/>
          </p:cNvSpPr>
          <p:nvPr>
            <p:ph type="title"/>
          </p:nvPr>
        </p:nvSpPr>
        <p:spPr/>
        <p:txBody>
          <a:bodyPr/>
          <a:lstStyle/>
          <a:p>
            <a:r>
              <a:rPr lang="en-US" dirty="0"/>
              <a:t>Health Department Dishmachine Sizing</a:t>
            </a:r>
          </a:p>
        </p:txBody>
      </p:sp>
      <p:pic>
        <p:nvPicPr>
          <p:cNvPr id="4" name="Picture 3" descr="A white and black list with black text&#10;&#10;Description automatically generated">
            <a:extLst>
              <a:ext uri="{FF2B5EF4-FFF2-40B4-BE49-F238E27FC236}">
                <a16:creationId xmlns:a16="http://schemas.microsoft.com/office/drawing/2014/main" id="{C35198A8-595B-4D18-0701-6A073B86E6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95438" y="1973407"/>
            <a:ext cx="7401123" cy="4263879"/>
          </a:xfrm>
          <a:prstGeom prst="rect">
            <a:avLst/>
          </a:prstGeom>
        </p:spPr>
      </p:pic>
      <p:pic>
        <p:nvPicPr>
          <p:cNvPr id="5" name="Sonido grabado">
            <a:hlinkClick r:id="" action="ppaction://media"/>
            <a:extLst>
              <a:ext uri="{FF2B5EF4-FFF2-40B4-BE49-F238E27FC236}">
                <a16:creationId xmlns:a16="http://schemas.microsoft.com/office/drawing/2014/main" id="{BBD577E5-875C-946B-BD24-5FBCC5A38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4174" y="784224"/>
            <a:ext cx="766990" cy="766990"/>
          </a:xfrm>
          <a:prstGeom prst="rect">
            <a:avLst/>
          </a:prstGeom>
        </p:spPr>
      </p:pic>
    </p:spTree>
    <p:extLst>
      <p:ext uri="{BB962C8B-B14F-4D97-AF65-F5344CB8AC3E}">
        <p14:creationId xmlns:p14="http://schemas.microsoft.com/office/powerpoint/2010/main" val="1202094729"/>
      </p:ext>
    </p:extLst>
  </p:cSld>
  <p:clrMapOvr>
    <a:masterClrMapping/>
  </p:clrMapOvr>
  <mc:AlternateContent xmlns:mc="http://schemas.openxmlformats.org/markup-compatibility/2006" xmlns:p14="http://schemas.microsoft.com/office/powerpoint/2010/main">
    <mc:Choice Requires="p14">
      <p:transition spd="med" p14:dur="700" advTm="17701">
        <p:fade/>
      </p:transition>
    </mc:Choice>
    <mc:Fallback xmlns="">
      <p:transition spd="med" advTm="177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63B1-5429-6391-1435-74D15A2C850F}"/>
              </a:ext>
            </a:extLst>
          </p:cNvPr>
          <p:cNvSpPr>
            <a:spLocks noGrp="1"/>
          </p:cNvSpPr>
          <p:nvPr>
            <p:ph type="title"/>
          </p:nvPr>
        </p:nvSpPr>
        <p:spPr/>
        <p:txBody>
          <a:bodyPr/>
          <a:lstStyle/>
          <a:p>
            <a:r>
              <a:rPr lang="en-US" dirty="0"/>
              <a:t>Sample WH Sizes</a:t>
            </a:r>
          </a:p>
        </p:txBody>
      </p:sp>
      <p:graphicFrame>
        <p:nvGraphicFramePr>
          <p:cNvPr id="4" name="Table 3">
            <a:extLst>
              <a:ext uri="{FF2B5EF4-FFF2-40B4-BE49-F238E27FC236}">
                <a16:creationId xmlns:a16="http://schemas.microsoft.com/office/drawing/2014/main" id="{DC7B3E83-D79C-9DCC-EBAB-53E3EEF87228}"/>
              </a:ext>
            </a:extLst>
          </p:cNvPr>
          <p:cNvGraphicFramePr>
            <a:graphicFrameLocks noGrp="1"/>
          </p:cNvGraphicFramePr>
          <p:nvPr>
            <p:extLst>
              <p:ext uri="{D42A27DB-BD31-4B8C-83A1-F6EECF244321}">
                <p14:modId xmlns:p14="http://schemas.microsoft.com/office/powerpoint/2010/main" val="2869049819"/>
              </p:ext>
            </p:extLst>
          </p:nvPr>
        </p:nvGraphicFramePr>
        <p:xfrm>
          <a:off x="593694" y="1393794"/>
          <a:ext cx="11004612" cy="5250517"/>
        </p:xfrm>
        <a:graphic>
          <a:graphicData uri="http://schemas.openxmlformats.org/drawingml/2006/table">
            <a:tbl>
              <a:tblPr>
                <a:tableStyleId>{B301B821-A1FF-4177-AEE7-76D212191A09}</a:tableStyleId>
              </a:tblPr>
              <a:tblGrid>
                <a:gridCol w="4177678">
                  <a:extLst>
                    <a:ext uri="{9D8B030D-6E8A-4147-A177-3AD203B41FA5}">
                      <a16:colId xmlns:a16="http://schemas.microsoft.com/office/drawing/2014/main" val="1233879783"/>
                    </a:ext>
                  </a:extLst>
                </a:gridCol>
                <a:gridCol w="1834102">
                  <a:extLst>
                    <a:ext uri="{9D8B030D-6E8A-4147-A177-3AD203B41FA5}">
                      <a16:colId xmlns:a16="http://schemas.microsoft.com/office/drawing/2014/main" val="4107903221"/>
                    </a:ext>
                  </a:extLst>
                </a:gridCol>
                <a:gridCol w="1732208">
                  <a:extLst>
                    <a:ext uri="{9D8B030D-6E8A-4147-A177-3AD203B41FA5}">
                      <a16:colId xmlns:a16="http://schemas.microsoft.com/office/drawing/2014/main" val="1657222909"/>
                    </a:ext>
                  </a:extLst>
                </a:gridCol>
                <a:gridCol w="1630312">
                  <a:extLst>
                    <a:ext uri="{9D8B030D-6E8A-4147-A177-3AD203B41FA5}">
                      <a16:colId xmlns:a16="http://schemas.microsoft.com/office/drawing/2014/main" val="2913497578"/>
                    </a:ext>
                  </a:extLst>
                </a:gridCol>
                <a:gridCol w="1630312">
                  <a:extLst>
                    <a:ext uri="{9D8B030D-6E8A-4147-A177-3AD203B41FA5}">
                      <a16:colId xmlns:a16="http://schemas.microsoft.com/office/drawing/2014/main" val="1555900927"/>
                    </a:ext>
                  </a:extLst>
                </a:gridCol>
              </a:tblGrid>
              <a:tr h="238462">
                <a:tc>
                  <a:txBody>
                    <a:bodyPr/>
                    <a:lstStyle/>
                    <a:p>
                      <a:pPr marL="0" marR="0">
                        <a:spcBef>
                          <a:spcPts val="0"/>
                        </a:spcBef>
                        <a:spcAft>
                          <a:spcPts val="0"/>
                        </a:spcAft>
                      </a:pPr>
                      <a:r>
                        <a:rPr lang="en-US" sz="1400" b="1" dirty="0">
                          <a:solidFill>
                            <a:schemeClr val="bg1"/>
                          </a:solidFill>
                          <a:effectLst/>
                        </a:rPr>
                        <a:t> </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gridSpan="4">
                  <a:txBody>
                    <a:bodyPr/>
                    <a:lstStyle/>
                    <a:p>
                      <a:pPr marL="0" marR="0" algn="ctr" fontAlgn="ctr">
                        <a:spcBef>
                          <a:spcPts val="0"/>
                        </a:spcBef>
                        <a:spcAft>
                          <a:spcPts val="0"/>
                        </a:spcAft>
                      </a:pPr>
                      <a:r>
                        <a:rPr lang="en-US" sz="1400" b="1" dirty="0">
                          <a:solidFill>
                            <a:schemeClr val="bg1"/>
                          </a:solidFill>
                          <a:effectLst/>
                        </a:rPr>
                        <a:t>Storage Heater Minimum Recovery Rate (gal/h)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6775964"/>
                  </a:ext>
                </a:extLst>
              </a:tr>
              <a:tr h="545055">
                <a:tc>
                  <a:txBody>
                    <a:bodyPr/>
                    <a:lstStyle/>
                    <a:p>
                      <a:pPr marL="0" marR="0" fontAlgn="ctr">
                        <a:spcBef>
                          <a:spcPts val="0"/>
                        </a:spcBef>
                        <a:spcAft>
                          <a:spcPts val="0"/>
                        </a:spcAft>
                      </a:pPr>
                      <a:r>
                        <a:rPr lang="en-US" sz="1400" b="1" dirty="0">
                          <a:solidFill>
                            <a:schemeClr val="bg1"/>
                          </a:solidFill>
                          <a:effectLst/>
                        </a:rPr>
                        <a:t>Fixture Type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Small Quick-Service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Medium Quick-Service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Small Full-Service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Large Full-Service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extLst>
                  <a:ext uri="{0D108BD9-81ED-4DB2-BD59-A6C34878D82A}">
                    <a16:rowId xmlns:a16="http://schemas.microsoft.com/office/drawing/2014/main" val="2258091470"/>
                  </a:ext>
                </a:extLst>
              </a:tr>
              <a:tr h="238462">
                <a:tc>
                  <a:txBody>
                    <a:bodyPr/>
                    <a:lstStyle/>
                    <a:p>
                      <a:pPr marL="0" marR="0" fontAlgn="ctr">
                        <a:spcBef>
                          <a:spcPts val="0"/>
                        </a:spcBef>
                        <a:spcAft>
                          <a:spcPts val="0"/>
                        </a:spcAft>
                      </a:pPr>
                      <a:r>
                        <a:rPr lang="en-US" sz="1400" b="1" dirty="0">
                          <a:solidFill>
                            <a:schemeClr val="bg1"/>
                          </a:solidFill>
                          <a:effectLst/>
                        </a:rPr>
                        <a:t>Restroom Sinks </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dirty="0">
                          <a:effectLst/>
                        </a:rPr>
                        <a:t>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1888461380"/>
                  </a:ext>
                </a:extLst>
              </a:tr>
              <a:tr h="238462">
                <a:tc>
                  <a:txBody>
                    <a:bodyPr/>
                    <a:lstStyle/>
                    <a:p>
                      <a:pPr marL="0" marR="0" fontAlgn="ctr">
                        <a:spcBef>
                          <a:spcPts val="0"/>
                        </a:spcBef>
                        <a:spcAft>
                          <a:spcPts val="0"/>
                        </a:spcAft>
                      </a:pPr>
                      <a:r>
                        <a:rPr lang="en-US" sz="1400" b="1" dirty="0">
                          <a:solidFill>
                            <a:schemeClr val="bg1"/>
                          </a:solidFill>
                          <a:effectLst/>
                        </a:rPr>
                        <a:t>Hand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646980370"/>
                  </a:ext>
                </a:extLst>
              </a:tr>
              <a:tr h="238462">
                <a:tc>
                  <a:txBody>
                    <a:bodyPr/>
                    <a:lstStyle/>
                    <a:p>
                      <a:pPr marL="0" marR="0" fontAlgn="ctr">
                        <a:spcBef>
                          <a:spcPts val="0"/>
                        </a:spcBef>
                        <a:spcAft>
                          <a:spcPts val="0"/>
                        </a:spcAft>
                      </a:pPr>
                      <a:r>
                        <a:rPr lang="en-US" sz="1400" b="1" dirty="0">
                          <a:solidFill>
                            <a:schemeClr val="bg1"/>
                          </a:solidFill>
                          <a:effectLst/>
                        </a:rPr>
                        <a:t>3-Compartment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42</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42</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42</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60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788976167"/>
                  </a:ext>
                </a:extLst>
              </a:tr>
              <a:tr h="243368">
                <a:tc>
                  <a:txBody>
                    <a:bodyPr/>
                    <a:lstStyle/>
                    <a:p>
                      <a:pPr marL="0" marR="0" fontAlgn="ctr">
                        <a:spcBef>
                          <a:spcPts val="0"/>
                        </a:spcBef>
                        <a:spcAft>
                          <a:spcPts val="0"/>
                        </a:spcAft>
                      </a:pPr>
                      <a:r>
                        <a:rPr lang="en-US" sz="1400" b="1" dirty="0">
                          <a:solidFill>
                            <a:schemeClr val="bg1"/>
                          </a:solidFill>
                          <a:effectLst/>
                        </a:rPr>
                        <a:t>Dish machine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51</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126</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587858472"/>
                  </a:ext>
                </a:extLst>
              </a:tr>
              <a:tr h="238462">
                <a:tc>
                  <a:txBody>
                    <a:bodyPr/>
                    <a:lstStyle/>
                    <a:p>
                      <a:pPr marL="0" marR="0" fontAlgn="ctr">
                        <a:spcBef>
                          <a:spcPts val="0"/>
                        </a:spcBef>
                        <a:spcAft>
                          <a:spcPts val="0"/>
                        </a:spcAft>
                      </a:pPr>
                      <a:r>
                        <a:rPr lang="en-US" sz="1400" b="1" dirty="0">
                          <a:solidFill>
                            <a:schemeClr val="bg1"/>
                          </a:solidFill>
                          <a:effectLst/>
                        </a:rPr>
                        <a:t>Pre-Rinse Spray Valve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45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45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2365621828"/>
                  </a:ext>
                </a:extLst>
              </a:tr>
              <a:tr h="238462">
                <a:tc>
                  <a:txBody>
                    <a:bodyPr/>
                    <a:lstStyle/>
                    <a:p>
                      <a:pPr marL="0" marR="0" fontAlgn="ctr">
                        <a:spcBef>
                          <a:spcPts val="0"/>
                        </a:spcBef>
                        <a:spcAft>
                          <a:spcPts val="0"/>
                        </a:spcAft>
                      </a:pPr>
                      <a:r>
                        <a:rPr lang="en-US" sz="1400" b="1">
                          <a:solidFill>
                            <a:schemeClr val="bg1"/>
                          </a:solidFill>
                          <a:effectLst/>
                        </a:rPr>
                        <a:t>Mop Sink</a:t>
                      </a:r>
                      <a:endParaRPr lang="en-US" sz="1400" b="1">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25112003"/>
                  </a:ext>
                </a:extLst>
              </a:tr>
              <a:tr h="238462">
                <a:tc>
                  <a:txBody>
                    <a:bodyPr/>
                    <a:lstStyle/>
                    <a:p>
                      <a:pPr marL="0" marR="0" fontAlgn="ctr">
                        <a:spcBef>
                          <a:spcPts val="0"/>
                        </a:spcBef>
                        <a:spcAft>
                          <a:spcPts val="0"/>
                        </a:spcAft>
                      </a:pPr>
                      <a:r>
                        <a:rPr lang="en-US" sz="1400" b="1" dirty="0">
                          <a:solidFill>
                            <a:schemeClr val="bg1"/>
                          </a:solidFill>
                          <a:effectLst/>
                        </a:rPr>
                        <a:t>Food Preparation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4233096031"/>
                  </a:ext>
                </a:extLst>
              </a:tr>
              <a:tr h="238462">
                <a:tc>
                  <a:txBody>
                    <a:bodyPr/>
                    <a:lstStyle/>
                    <a:p>
                      <a:pPr marL="0" marR="0" fontAlgn="ctr">
                        <a:spcBef>
                          <a:spcPts val="0"/>
                        </a:spcBef>
                        <a:spcAft>
                          <a:spcPts val="0"/>
                        </a:spcAft>
                      </a:pPr>
                      <a:r>
                        <a:rPr lang="en-US" sz="1400" b="1" dirty="0">
                          <a:solidFill>
                            <a:schemeClr val="bg1"/>
                          </a:solidFill>
                          <a:effectLst/>
                        </a:rPr>
                        <a:t>Dipper Well</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492903064"/>
                  </a:ext>
                </a:extLst>
              </a:tr>
              <a:tr h="238462">
                <a:tc>
                  <a:txBody>
                    <a:bodyPr/>
                    <a:lstStyle/>
                    <a:p>
                      <a:pPr marL="0" marR="0" fontAlgn="ctr">
                        <a:spcBef>
                          <a:spcPts val="0"/>
                        </a:spcBef>
                        <a:spcAft>
                          <a:spcPts val="0"/>
                        </a:spcAft>
                      </a:pPr>
                      <a:r>
                        <a:rPr lang="en-US" sz="1400" b="1" dirty="0">
                          <a:solidFill>
                            <a:schemeClr val="bg1"/>
                          </a:solidFill>
                          <a:effectLst/>
                        </a:rPr>
                        <a:t>Minimum Recovery Rate (gal/h)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54</a:t>
                      </a:r>
                      <a:r>
                        <a:rPr lang="en-US" sz="1400" baseline="30000">
                          <a:effectLst/>
                        </a:rPr>
                        <a:t>1</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62</a:t>
                      </a:r>
                      <a:r>
                        <a:rPr lang="en-US" sz="1400" baseline="30000" dirty="0">
                          <a:effectLst/>
                        </a:rPr>
                        <a:t>1</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183</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336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1914356805"/>
                  </a:ext>
                </a:extLst>
              </a:tr>
              <a:tr h="238462">
                <a:tc>
                  <a:txBody>
                    <a:bodyPr/>
                    <a:lstStyle/>
                    <a:p>
                      <a:pPr marL="0" marR="0" fontAlgn="ctr">
                        <a:spcBef>
                          <a:spcPts val="0"/>
                        </a:spcBef>
                        <a:spcAft>
                          <a:spcPts val="0"/>
                        </a:spcAft>
                      </a:pPr>
                      <a:r>
                        <a:rPr lang="en-US" sz="1400" b="1" dirty="0">
                          <a:solidFill>
                            <a:schemeClr val="bg1"/>
                          </a:solidFill>
                          <a:effectLst/>
                        </a:rPr>
                        <a:t>Minimum Gas Input Rate (Btu/h)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30,000</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34,000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142,000</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261,000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098526026"/>
                  </a:ext>
                </a:extLst>
              </a:tr>
              <a:tr h="391758">
                <a:tc>
                  <a:txBody>
                    <a:bodyPr/>
                    <a:lstStyle/>
                    <a:p>
                      <a:pPr marL="0" marR="0" fontAlgn="ctr">
                        <a:spcBef>
                          <a:spcPts val="0"/>
                        </a:spcBef>
                        <a:spcAft>
                          <a:spcPts val="0"/>
                        </a:spcAft>
                      </a:pPr>
                      <a:r>
                        <a:rPr lang="en-US" sz="1400" b="1" dirty="0">
                          <a:solidFill>
                            <a:schemeClr val="bg1"/>
                          </a:solidFill>
                          <a:effectLst/>
                        </a:rPr>
                        <a:t>Minimum Electric Resistance Input Rate (kW)</a:t>
                      </a:r>
                      <a:r>
                        <a:rPr lang="en-US" sz="1400" b="1" baseline="30000" dirty="0">
                          <a:solidFill>
                            <a:schemeClr val="bg1"/>
                          </a:solidFill>
                          <a:effectLst/>
                        </a:rPr>
                        <a:t>2</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6.7</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7.7</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dirty="0">
                          <a:effectLst/>
                        </a:rPr>
                        <a:t>31.9</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58.6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718338813"/>
                  </a:ext>
                </a:extLst>
              </a:tr>
              <a:tr h="545055">
                <a:tc>
                  <a:txBody>
                    <a:bodyPr/>
                    <a:lstStyle/>
                    <a:p>
                      <a:pPr marL="0" marR="0" fontAlgn="ctr">
                        <a:spcBef>
                          <a:spcPts val="0"/>
                        </a:spcBef>
                        <a:spcAft>
                          <a:spcPts val="0"/>
                        </a:spcAft>
                      </a:pPr>
                      <a:r>
                        <a:rPr lang="en-US" sz="1400" b="1" dirty="0">
                          <a:solidFill>
                            <a:schemeClr val="bg1"/>
                          </a:solidFill>
                          <a:effectLst/>
                        </a:rPr>
                        <a:t>Minimum Electric HP Input Rate Using 98 percent TE as Efficiency Value (kW)</a:t>
                      </a:r>
                      <a:r>
                        <a:rPr lang="en-US" sz="1400" b="1" baseline="30000" dirty="0">
                          <a:solidFill>
                            <a:schemeClr val="bg1"/>
                          </a:solidFill>
                          <a:effectLst/>
                        </a:rPr>
                        <a:t>3</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6.7</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7.7</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31.9</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58.6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2264744777"/>
                  </a:ext>
                </a:extLst>
              </a:tr>
              <a:tr h="545055">
                <a:tc>
                  <a:txBody>
                    <a:bodyPr/>
                    <a:lstStyle/>
                    <a:p>
                      <a:pPr marL="0" marR="0" fontAlgn="ctr">
                        <a:spcBef>
                          <a:spcPts val="0"/>
                        </a:spcBef>
                        <a:spcAft>
                          <a:spcPts val="0"/>
                        </a:spcAft>
                      </a:pPr>
                      <a:r>
                        <a:rPr lang="en-US" sz="1400" b="1" dirty="0">
                          <a:solidFill>
                            <a:schemeClr val="bg1"/>
                          </a:solidFill>
                          <a:effectLst/>
                        </a:rPr>
                        <a:t>Minimum Electric HP Input Rate Using 2.5 COP as Efficiency Value (kW)</a:t>
                      </a:r>
                      <a:r>
                        <a:rPr lang="en-US" sz="1400" b="1" baseline="30000" dirty="0">
                          <a:solidFill>
                            <a:schemeClr val="bg1"/>
                          </a:solidFill>
                          <a:effectLst/>
                        </a:rPr>
                        <a:t>4</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2.6</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12.5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4071290146"/>
                  </a:ext>
                </a:extLst>
              </a:tr>
            </a:tbl>
          </a:graphicData>
        </a:graphic>
      </p:graphicFrame>
      <p:pic>
        <p:nvPicPr>
          <p:cNvPr id="5" name="Sonido grabado">
            <a:hlinkClick r:id="" action="ppaction://media"/>
            <a:extLst>
              <a:ext uri="{FF2B5EF4-FFF2-40B4-BE49-F238E27FC236}">
                <a16:creationId xmlns:a16="http://schemas.microsoft.com/office/drawing/2014/main" id="{19BA167F-94DC-7812-FDCF-E227089AD0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4309" y="365125"/>
            <a:ext cx="903381" cy="903381"/>
          </a:xfrm>
          <a:prstGeom prst="rect">
            <a:avLst/>
          </a:prstGeom>
        </p:spPr>
      </p:pic>
    </p:spTree>
    <p:extLst>
      <p:ext uri="{BB962C8B-B14F-4D97-AF65-F5344CB8AC3E}">
        <p14:creationId xmlns:p14="http://schemas.microsoft.com/office/powerpoint/2010/main" val="1651038846"/>
      </p:ext>
    </p:extLst>
  </p:cSld>
  <p:clrMapOvr>
    <a:masterClrMapping/>
  </p:clrMapOvr>
  <mc:AlternateContent xmlns:mc="http://schemas.openxmlformats.org/markup-compatibility/2006" xmlns:p14="http://schemas.microsoft.com/office/powerpoint/2010/main">
    <mc:Choice Requires="p14">
      <p:transition spd="med" p14:dur="700" advTm="87057">
        <p:fade/>
      </p:transition>
    </mc:Choice>
    <mc:Fallback xmlns="">
      <p:transition spd="med" advTm="870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F45D-76A3-856E-A771-896671053D57}"/>
              </a:ext>
            </a:extLst>
          </p:cNvPr>
          <p:cNvSpPr>
            <a:spLocks noGrp="1"/>
          </p:cNvSpPr>
          <p:nvPr>
            <p:ph type="title"/>
          </p:nvPr>
        </p:nvSpPr>
        <p:spPr/>
        <p:txBody>
          <a:bodyPr/>
          <a:lstStyle/>
          <a:p>
            <a:r>
              <a:rPr lang="en-US" dirty="0"/>
              <a:t>Issues with Traditional Sizing</a:t>
            </a:r>
          </a:p>
        </p:txBody>
      </p:sp>
      <p:sp>
        <p:nvSpPr>
          <p:cNvPr id="3" name="Content Placeholder 2">
            <a:extLst>
              <a:ext uri="{FF2B5EF4-FFF2-40B4-BE49-F238E27FC236}">
                <a16:creationId xmlns:a16="http://schemas.microsoft.com/office/drawing/2014/main" id="{8BEB1C4B-2466-0D33-38F6-C8F2712B3CB9}"/>
              </a:ext>
            </a:extLst>
          </p:cNvPr>
          <p:cNvSpPr>
            <a:spLocks noGrp="1"/>
          </p:cNvSpPr>
          <p:nvPr>
            <p:ph idx="1"/>
          </p:nvPr>
        </p:nvSpPr>
        <p:spPr>
          <a:xfrm>
            <a:off x="838200" y="1825625"/>
            <a:ext cx="5109413" cy="4351338"/>
          </a:xfrm>
        </p:spPr>
        <p:txBody>
          <a:bodyPr/>
          <a:lstStyle/>
          <a:p>
            <a:r>
              <a:rPr lang="en-US" dirty="0"/>
              <a:t>Leads to way oversized water heaters</a:t>
            </a:r>
          </a:p>
          <a:p>
            <a:r>
              <a:rPr lang="en-US" dirty="0"/>
              <a:t>Leads to way oversized distribution systems</a:t>
            </a:r>
          </a:p>
          <a:p>
            <a:r>
              <a:rPr lang="en-US" dirty="0"/>
              <a:t>Leads to huge energy waste</a:t>
            </a:r>
          </a:p>
        </p:txBody>
      </p:sp>
      <p:pic>
        <p:nvPicPr>
          <p:cNvPr id="2050" name="Picture 2" descr="Energy waste reduction programs in Michigan save energy and reduce costs,  report finds - Daily Energy Insider">
            <a:extLst>
              <a:ext uri="{FF2B5EF4-FFF2-40B4-BE49-F238E27FC236}">
                <a16:creationId xmlns:a16="http://schemas.microsoft.com/office/drawing/2014/main" id="{82F2D79B-9896-016E-F3FA-0A9013E73B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369" y="1692108"/>
            <a:ext cx="6717631" cy="4618372"/>
          </a:xfrm>
          <a:prstGeom prst="rect">
            <a:avLst/>
          </a:prstGeom>
          <a:noFill/>
          <a:extLst>
            <a:ext uri="{909E8E84-426E-40DD-AFC4-6F175D3DCCD1}">
              <a14:hiddenFill xmlns:a14="http://schemas.microsoft.com/office/drawing/2010/main">
                <a:solidFill>
                  <a:srgbClr val="FFFFFF"/>
                </a:solidFill>
              </a14:hiddenFill>
            </a:ext>
          </a:extLst>
        </p:spPr>
      </p:pic>
      <p:pic>
        <p:nvPicPr>
          <p:cNvPr id="4" name="Sonido grabado">
            <a:hlinkClick r:id="" action="ppaction://media"/>
            <a:extLst>
              <a:ext uri="{FF2B5EF4-FFF2-40B4-BE49-F238E27FC236}">
                <a16:creationId xmlns:a16="http://schemas.microsoft.com/office/drawing/2014/main" id="{2EBA34C8-82C3-91D3-5476-40EC4107B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6182" y="475764"/>
            <a:ext cx="940660" cy="940660"/>
          </a:xfrm>
          <a:prstGeom prst="rect">
            <a:avLst/>
          </a:prstGeom>
        </p:spPr>
      </p:pic>
    </p:spTree>
    <p:extLst>
      <p:ext uri="{BB962C8B-B14F-4D97-AF65-F5344CB8AC3E}">
        <p14:creationId xmlns:p14="http://schemas.microsoft.com/office/powerpoint/2010/main" val="484175099"/>
      </p:ext>
    </p:extLst>
  </p:cSld>
  <p:clrMapOvr>
    <a:masterClrMapping/>
  </p:clrMapOvr>
  <mc:AlternateContent xmlns:mc="http://schemas.openxmlformats.org/markup-compatibility/2006" xmlns:p14="http://schemas.microsoft.com/office/powerpoint/2010/main">
    <mc:Choice Requires="p14">
      <p:transition spd="med" p14:dur="700" advTm="67923">
        <p:fade/>
      </p:transition>
    </mc:Choice>
    <mc:Fallback xmlns="">
      <p:transition spd="med" advTm="67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5BD3-8B00-1325-0CA1-6F62AF7E0F86}"/>
              </a:ext>
            </a:extLst>
          </p:cNvPr>
          <p:cNvSpPr>
            <a:spLocks noGrp="1"/>
          </p:cNvSpPr>
          <p:nvPr>
            <p:ph type="title"/>
          </p:nvPr>
        </p:nvSpPr>
        <p:spPr>
          <a:xfrm>
            <a:off x="838200" y="365125"/>
            <a:ext cx="3124200" cy="1325563"/>
          </a:xfrm>
        </p:spPr>
        <p:txBody>
          <a:bodyPr>
            <a:normAutofit fontScale="90000"/>
          </a:bodyPr>
          <a:lstStyle/>
          <a:p>
            <a:r>
              <a:rPr lang="en-US" dirty="0"/>
              <a:t>Benefits of Right-Sizing HPWHs</a:t>
            </a:r>
          </a:p>
        </p:txBody>
      </p:sp>
      <p:sp>
        <p:nvSpPr>
          <p:cNvPr id="3" name="Content Placeholder 2">
            <a:extLst>
              <a:ext uri="{FF2B5EF4-FFF2-40B4-BE49-F238E27FC236}">
                <a16:creationId xmlns:a16="http://schemas.microsoft.com/office/drawing/2014/main" id="{DA66E2E2-548B-B4AC-314A-84A9E35CBD46}"/>
              </a:ext>
            </a:extLst>
          </p:cNvPr>
          <p:cNvSpPr>
            <a:spLocks noGrp="1"/>
          </p:cNvSpPr>
          <p:nvPr>
            <p:ph idx="1"/>
          </p:nvPr>
        </p:nvSpPr>
        <p:spPr>
          <a:xfrm>
            <a:off x="553622" y="2141537"/>
            <a:ext cx="3693356" cy="4351338"/>
          </a:xfrm>
        </p:spPr>
        <p:txBody>
          <a:bodyPr/>
          <a:lstStyle/>
          <a:p>
            <a:r>
              <a:rPr lang="en-US" dirty="0"/>
              <a:t>Less expensive water heater</a:t>
            </a:r>
          </a:p>
          <a:p>
            <a:r>
              <a:rPr lang="en-US" dirty="0"/>
              <a:t>Smaller electric input rate</a:t>
            </a:r>
          </a:p>
          <a:p>
            <a:r>
              <a:rPr lang="en-US" dirty="0"/>
              <a:t>Sizing tools available through </a:t>
            </a:r>
            <a:r>
              <a:rPr lang="en-US" dirty="0" err="1"/>
              <a:t>Ecotope</a:t>
            </a:r>
            <a:endParaRPr lang="en-US" dirty="0"/>
          </a:p>
          <a:p>
            <a:r>
              <a:rPr lang="en-US" dirty="0"/>
              <a:t>Take full advantage of COP</a:t>
            </a:r>
          </a:p>
        </p:txBody>
      </p:sp>
      <p:pic>
        <p:nvPicPr>
          <p:cNvPr id="5" name="Picture 4" descr="A screenshot of a website&#10;&#10;Description automatically generated">
            <a:extLst>
              <a:ext uri="{FF2B5EF4-FFF2-40B4-BE49-F238E27FC236}">
                <a16:creationId xmlns:a16="http://schemas.microsoft.com/office/drawing/2014/main" id="{B3A6495C-7F56-3B91-E4D3-35A2F14B97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1556" y="0"/>
            <a:ext cx="7660444" cy="6858000"/>
          </a:xfrm>
          <a:prstGeom prst="rect">
            <a:avLst/>
          </a:prstGeom>
        </p:spPr>
      </p:pic>
      <p:pic>
        <p:nvPicPr>
          <p:cNvPr id="4" name="Sonido grabado">
            <a:hlinkClick r:id="" action="ppaction://media"/>
            <a:extLst>
              <a:ext uri="{FF2B5EF4-FFF2-40B4-BE49-F238E27FC236}">
                <a16:creationId xmlns:a16="http://schemas.microsoft.com/office/drawing/2014/main" id="{413C716D-0475-5F18-554D-8235AB47C5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6618" y="5737412"/>
            <a:ext cx="755463" cy="755463"/>
          </a:xfrm>
          <a:prstGeom prst="rect">
            <a:avLst/>
          </a:prstGeom>
        </p:spPr>
      </p:pic>
    </p:spTree>
    <p:extLst>
      <p:ext uri="{BB962C8B-B14F-4D97-AF65-F5344CB8AC3E}">
        <p14:creationId xmlns:p14="http://schemas.microsoft.com/office/powerpoint/2010/main" val="3685445009"/>
      </p:ext>
    </p:extLst>
  </p:cSld>
  <p:clrMapOvr>
    <a:masterClrMapping/>
  </p:clrMapOvr>
  <mc:AlternateContent xmlns:mc="http://schemas.openxmlformats.org/markup-compatibility/2006" xmlns:p14="http://schemas.microsoft.com/office/powerpoint/2010/main">
    <mc:Choice Requires="p14">
      <p:transition spd="med" p14:dur="700" advTm="62368">
        <p:fade/>
      </p:transition>
    </mc:Choice>
    <mc:Fallback xmlns="">
      <p:transition spd="med" advTm="623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5D8C-D0D4-9906-75BA-1C09565D454E}"/>
              </a:ext>
            </a:extLst>
          </p:cNvPr>
          <p:cNvSpPr>
            <a:spLocks noGrp="1"/>
          </p:cNvSpPr>
          <p:nvPr>
            <p:ph type="title"/>
          </p:nvPr>
        </p:nvSpPr>
        <p:spPr/>
        <p:txBody>
          <a:bodyPr/>
          <a:lstStyle/>
          <a:p>
            <a:r>
              <a:rPr lang="en-US" dirty="0"/>
              <a:t>Heat Pump Assist</a:t>
            </a:r>
          </a:p>
        </p:txBody>
      </p:sp>
      <p:sp>
        <p:nvSpPr>
          <p:cNvPr id="3" name="Content Placeholder 2">
            <a:extLst>
              <a:ext uri="{FF2B5EF4-FFF2-40B4-BE49-F238E27FC236}">
                <a16:creationId xmlns:a16="http://schemas.microsoft.com/office/drawing/2014/main" id="{17973CCB-150F-D6EE-1307-C053D9D9E29F}"/>
              </a:ext>
            </a:extLst>
          </p:cNvPr>
          <p:cNvSpPr>
            <a:spLocks noGrp="1"/>
          </p:cNvSpPr>
          <p:nvPr>
            <p:ph idx="1"/>
          </p:nvPr>
        </p:nvSpPr>
        <p:spPr>
          <a:xfrm>
            <a:off x="838200" y="1825625"/>
            <a:ext cx="5257800" cy="4351338"/>
          </a:xfrm>
        </p:spPr>
        <p:txBody>
          <a:bodyPr/>
          <a:lstStyle/>
          <a:p>
            <a:r>
              <a:rPr lang="en-US" dirty="0"/>
              <a:t>Uses Heat Pump for primary water heating</a:t>
            </a:r>
          </a:p>
          <a:p>
            <a:r>
              <a:rPr lang="en-US" dirty="0"/>
              <a:t>NG tank type heater for:</a:t>
            </a:r>
          </a:p>
          <a:p>
            <a:pPr lvl="1"/>
            <a:r>
              <a:rPr lang="en-US" dirty="0"/>
              <a:t>Hot water storage</a:t>
            </a:r>
          </a:p>
          <a:p>
            <a:pPr lvl="1"/>
            <a:r>
              <a:rPr lang="en-US" dirty="0"/>
              <a:t>Backup heat</a:t>
            </a:r>
          </a:p>
          <a:p>
            <a:r>
              <a:rPr lang="en-US" dirty="0"/>
              <a:t>Utilizes MMV to increase storage capacity</a:t>
            </a:r>
          </a:p>
          <a:p>
            <a:r>
              <a:rPr lang="en-US" dirty="0"/>
              <a:t>Lower amperage than ER backup</a:t>
            </a:r>
          </a:p>
        </p:txBody>
      </p:sp>
      <p:pic>
        <p:nvPicPr>
          <p:cNvPr id="5" name="Picture 4" descr="Diagram of a heater system&#10;&#10;Description automatically generated">
            <a:extLst>
              <a:ext uri="{FF2B5EF4-FFF2-40B4-BE49-F238E27FC236}">
                <a16:creationId xmlns:a16="http://schemas.microsoft.com/office/drawing/2014/main" id="{D22AF9F6-1C58-EF15-0AF1-DF32116B7E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6097" y="1027906"/>
            <a:ext cx="6105903" cy="4975179"/>
          </a:xfrm>
          <a:prstGeom prst="rect">
            <a:avLst/>
          </a:prstGeom>
        </p:spPr>
      </p:pic>
      <p:pic>
        <p:nvPicPr>
          <p:cNvPr id="6" name="Sonido grabado">
            <a:hlinkClick r:id="" action="ppaction://media"/>
            <a:extLst>
              <a:ext uri="{FF2B5EF4-FFF2-40B4-BE49-F238E27FC236}">
                <a16:creationId xmlns:a16="http://schemas.microsoft.com/office/drawing/2014/main" id="{DE7E8B81-4F6D-96A2-98FD-BC9757BEF0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7413" y="610346"/>
            <a:ext cx="836048" cy="836048"/>
          </a:xfrm>
          <a:prstGeom prst="rect">
            <a:avLst/>
          </a:prstGeom>
        </p:spPr>
      </p:pic>
    </p:spTree>
    <p:extLst>
      <p:ext uri="{BB962C8B-B14F-4D97-AF65-F5344CB8AC3E}">
        <p14:creationId xmlns:p14="http://schemas.microsoft.com/office/powerpoint/2010/main" val="638397120"/>
      </p:ext>
    </p:extLst>
  </p:cSld>
  <p:clrMapOvr>
    <a:masterClrMapping/>
  </p:clrMapOvr>
  <mc:AlternateContent xmlns:mc="http://schemas.openxmlformats.org/markup-compatibility/2006" xmlns:p14="http://schemas.microsoft.com/office/powerpoint/2010/main">
    <mc:Choice Requires="p14">
      <p:transition spd="med" p14:dur="700" advTm="49555">
        <p:fade/>
      </p:transition>
    </mc:Choice>
    <mc:Fallback xmlns="">
      <p:transition spd="med" advTm="495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20FD-7C24-5DFD-E18E-B163ADACE275}"/>
              </a:ext>
            </a:extLst>
          </p:cNvPr>
          <p:cNvSpPr>
            <a:spLocks noGrp="1"/>
          </p:cNvSpPr>
          <p:nvPr>
            <p:ph type="title"/>
          </p:nvPr>
        </p:nvSpPr>
        <p:spPr>
          <a:xfrm>
            <a:off x="2471791" y="-121892"/>
            <a:ext cx="8018124" cy="1325563"/>
          </a:xfrm>
        </p:spPr>
        <p:txBody>
          <a:bodyPr/>
          <a:lstStyle/>
          <a:p>
            <a:r>
              <a:rPr lang="en-US" dirty="0"/>
              <a:t>Primary Water Heater Comparison</a:t>
            </a:r>
          </a:p>
        </p:txBody>
      </p:sp>
      <p:graphicFrame>
        <p:nvGraphicFramePr>
          <p:cNvPr id="4" name="Table 3">
            <a:extLst>
              <a:ext uri="{FF2B5EF4-FFF2-40B4-BE49-F238E27FC236}">
                <a16:creationId xmlns:a16="http://schemas.microsoft.com/office/drawing/2014/main" id="{B0415D1C-172D-5D26-BE8D-330E9E346106}"/>
              </a:ext>
            </a:extLst>
          </p:cNvPr>
          <p:cNvGraphicFramePr>
            <a:graphicFrameLocks noGrp="1"/>
          </p:cNvGraphicFramePr>
          <p:nvPr>
            <p:extLst>
              <p:ext uri="{D42A27DB-BD31-4B8C-83A1-F6EECF244321}">
                <p14:modId xmlns:p14="http://schemas.microsoft.com/office/powerpoint/2010/main" val="3123215103"/>
              </p:ext>
            </p:extLst>
          </p:nvPr>
        </p:nvGraphicFramePr>
        <p:xfrm>
          <a:off x="514905" y="893852"/>
          <a:ext cx="11382570" cy="5666726"/>
        </p:xfrm>
        <a:graphic>
          <a:graphicData uri="http://schemas.openxmlformats.org/drawingml/2006/table">
            <a:tbl>
              <a:tblPr>
                <a:tableStyleId>{B301B821-A1FF-4177-AEE7-76D212191A09}</a:tableStyleId>
              </a:tblPr>
              <a:tblGrid>
                <a:gridCol w="2071812">
                  <a:extLst>
                    <a:ext uri="{9D8B030D-6E8A-4147-A177-3AD203B41FA5}">
                      <a16:colId xmlns:a16="http://schemas.microsoft.com/office/drawing/2014/main" val="166920079"/>
                    </a:ext>
                  </a:extLst>
                </a:gridCol>
                <a:gridCol w="1773477">
                  <a:extLst>
                    <a:ext uri="{9D8B030D-6E8A-4147-A177-3AD203B41FA5}">
                      <a16:colId xmlns:a16="http://schemas.microsoft.com/office/drawing/2014/main" val="4291559051"/>
                    </a:ext>
                  </a:extLst>
                </a:gridCol>
                <a:gridCol w="1440951">
                  <a:extLst>
                    <a:ext uri="{9D8B030D-6E8A-4147-A177-3AD203B41FA5}">
                      <a16:colId xmlns:a16="http://schemas.microsoft.com/office/drawing/2014/main" val="1734598070"/>
                    </a:ext>
                  </a:extLst>
                </a:gridCol>
                <a:gridCol w="1440951">
                  <a:extLst>
                    <a:ext uri="{9D8B030D-6E8A-4147-A177-3AD203B41FA5}">
                      <a16:colId xmlns:a16="http://schemas.microsoft.com/office/drawing/2014/main" val="3335883048"/>
                    </a:ext>
                  </a:extLst>
                </a:gridCol>
                <a:gridCol w="1773477">
                  <a:extLst>
                    <a:ext uri="{9D8B030D-6E8A-4147-A177-3AD203B41FA5}">
                      <a16:colId xmlns:a16="http://schemas.microsoft.com/office/drawing/2014/main" val="2627503579"/>
                    </a:ext>
                  </a:extLst>
                </a:gridCol>
                <a:gridCol w="1440951">
                  <a:extLst>
                    <a:ext uri="{9D8B030D-6E8A-4147-A177-3AD203B41FA5}">
                      <a16:colId xmlns:a16="http://schemas.microsoft.com/office/drawing/2014/main" val="3268706996"/>
                    </a:ext>
                  </a:extLst>
                </a:gridCol>
                <a:gridCol w="1440951">
                  <a:extLst>
                    <a:ext uri="{9D8B030D-6E8A-4147-A177-3AD203B41FA5}">
                      <a16:colId xmlns:a16="http://schemas.microsoft.com/office/drawing/2014/main" val="238412516"/>
                    </a:ext>
                  </a:extLst>
                </a:gridCol>
              </a:tblGrid>
              <a:tr h="1002088">
                <a:tc>
                  <a:txBody>
                    <a:bodyPr/>
                    <a:lstStyle/>
                    <a:p>
                      <a:pPr marL="0" marR="0" fontAlgn="ctr">
                        <a:spcBef>
                          <a:spcPts val="0"/>
                        </a:spcBef>
                        <a:spcAft>
                          <a:spcPts val="0"/>
                        </a:spcAft>
                      </a:pPr>
                      <a:r>
                        <a:rPr lang="en-US" sz="1600" b="1" dirty="0">
                          <a:solidFill>
                            <a:schemeClr val="bg1"/>
                          </a:solidFill>
                          <a:effectLst/>
                        </a:rPr>
                        <a:t>Heating System</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80 percent TE Gas Heater</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95 percent TE Gas Heater</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Gas Heat Pump </a:t>
                      </a:r>
                    </a:p>
                    <a:p>
                      <a:pPr marL="0" marR="0" algn="ctr" fontAlgn="ctr">
                        <a:spcBef>
                          <a:spcPts val="0"/>
                        </a:spcBef>
                        <a:spcAft>
                          <a:spcPts val="0"/>
                        </a:spcAft>
                      </a:pPr>
                      <a:r>
                        <a:rPr lang="en-US" sz="1600" b="1" dirty="0">
                          <a:solidFill>
                            <a:schemeClr val="bg1"/>
                          </a:solidFill>
                          <a:effectLst/>
                        </a:rPr>
                        <a:t>COP 1.4</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95 percent TE </a:t>
                      </a:r>
                    </a:p>
                    <a:p>
                      <a:pPr marL="0" marR="0" algn="ctr" fontAlgn="ctr">
                        <a:spcBef>
                          <a:spcPts val="0"/>
                        </a:spcBef>
                        <a:spcAft>
                          <a:spcPts val="0"/>
                        </a:spcAft>
                      </a:pPr>
                      <a:r>
                        <a:rPr lang="en-US" sz="1600" b="1" dirty="0">
                          <a:solidFill>
                            <a:schemeClr val="bg1"/>
                          </a:solidFill>
                          <a:effectLst/>
                        </a:rPr>
                        <a:t>Electric </a:t>
                      </a:r>
                    </a:p>
                    <a:p>
                      <a:pPr marL="0" marR="0" algn="ctr" fontAlgn="ctr">
                        <a:spcBef>
                          <a:spcPts val="0"/>
                        </a:spcBef>
                        <a:spcAft>
                          <a:spcPts val="0"/>
                        </a:spcAft>
                      </a:pPr>
                      <a:r>
                        <a:rPr lang="en-US" sz="1600" b="1" dirty="0">
                          <a:solidFill>
                            <a:schemeClr val="bg1"/>
                          </a:solidFill>
                          <a:effectLst/>
                        </a:rPr>
                        <a:t>Resistance</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Integrated Hybrid Electric</a:t>
                      </a:r>
                    </a:p>
                    <a:p>
                      <a:pPr marL="0" marR="0" algn="ctr" fontAlgn="ctr">
                        <a:spcBef>
                          <a:spcPts val="0"/>
                        </a:spcBef>
                        <a:spcAft>
                          <a:spcPts val="0"/>
                        </a:spcAft>
                      </a:pPr>
                      <a:r>
                        <a:rPr lang="en-US" sz="1600" b="1" dirty="0">
                          <a:solidFill>
                            <a:schemeClr val="bg1"/>
                          </a:solidFill>
                          <a:effectLst/>
                        </a:rPr>
                        <a:t>COP 4.2</a:t>
                      </a:r>
                      <a:r>
                        <a:rPr lang="en-US" sz="1600" b="1" baseline="30000" dirty="0">
                          <a:solidFill>
                            <a:schemeClr val="bg1"/>
                          </a:solidFill>
                          <a:effectLst/>
                        </a:rPr>
                        <a:t>2</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Single Pass Electric Heat Pump </a:t>
                      </a:r>
                    </a:p>
                    <a:p>
                      <a:pPr marL="0" marR="0" algn="ctr" fontAlgn="ctr">
                        <a:spcBef>
                          <a:spcPts val="0"/>
                        </a:spcBef>
                        <a:spcAft>
                          <a:spcPts val="0"/>
                        </a:spcAft>
                      </a:pPr>
                      <a:r>
                        <a:rPr lang="en-US" sz="1600" b="1" dirty="0">
                          <a:solidFill>
                            <a:schemeClr val="bg1"/>
                          </a:solidFill>
                          <a:effectLst/>
                        </a:rPr>
                        <a:t>COP 5.5</a:t>
                      </a:r>
                      <a:r>
                        <a:rPr lang="en-US" sz="1600" b="1" baseline="30000" dirty="0">
                          <a:solidFill>
                            <a:schemeClr val="bg1"/>
                          </a:solidFill>
                          <a:effectLst/>
                        </a:rPr>
                        <a:t>2</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solidFill>
                      <a:schemeClr val="accent1"/>
                    </a:solidFill>
                  </a:tcPr>
                </a:tc>
                <a:extLst>
                  <a:ext uri="{0D108BD9-81ED-4DB2-BD59-A6C34878D82A}">
                    <a16:rowId xmlns:a16="http://schemas.microsoft.com/office/drawing/2014/main" val="4209704006"/>
                  </a:ext>
                </a:extLst>
              </a:tr>
              <a:tr h="781401">
                <a:tc>
                  <a:txBody>
                    <a:bodyPr/>
                    <a:lstStyle/>
                    <a:p>
                      <a:pPr marL="0" marR="0" fontAlgn="ctr">
                        <a:spcBef>
                          <a:spcPts val="0"/>
                        </a:spcBef>
                        <a:spcAft>
                          <a:spcPts val="0"/>
                        </a:spcAft>
                      </a:pPr>
                      <a:r>
                        <a:rPr lang="en-US" sz="1600" b="1" dirty="0">
                          <a:solidFill>
                            <a:schemeClr val="bg1"/>
                          </a:solidFill>
                          <a:effectLst/>
                        </a:rPr>
                        <a:t>Industry Efficiency Characterization </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Conventional</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Efficient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Efficient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Conventional</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Efficient</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Efficient</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9395179"/>
                  </a:ext>
                </a:extLst>
              </a:tr>
              <a:tr h="781401">
                <a:tc>
                  <a:txBody>
                    <a:bodyPr/>
                    <a:lstStyle/>
                    <a:p>
                      <a:pPr marL="0" marR="0" fontAlgn="ctr">
                        <a:spcBef>
                          <a:spcPts val="0"/>
                        </a:spcBef>
                        <a:spcAft>
                          <a:spcPts val="0"/>
                        </a:spcAft>
                      </a:pPr>
                      <a:r>
                        <a:rPr lang="en-US" sz="1600" b="1" dirty="0">
                          <a:solidFill>
                            <a:schemeClr val="bg1"/>
                          </a:solidFill>
                          <a:effectLst/>
                        </a:rPr>
                        <a:t>Heat Absorbed by Water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44469228"/>
                  </a:ext>
                </a:extLst>
              </a:tr>
              <a:tr h="560713">
                <a:tc>
                  <a:txBody>
                    <a:bodyPr/>
                    <a:lstStyle/>
                    <a:p>
                      <a:pPr marL="0" marR="0" fontAlgn="ctr">
                        <a:spcBef>
                          <a:spcPts val="0"/>
                        </a:spcBef>
                        <a:spcAft>
                          <a:spcPts val="0"/>
                        </a:spcAft>
                      </a:pPr>
                      <a:r>
                        <a:rPr lang="en-US" sz="1600" b="1" dirty="0">
                          <a:solidFill>
                            <a:schemeClr val="bg1"/>
                          </a:solidFill>
                          <a:effectLst/>
                        </a:rPr>
                        <a:t>Daily Operating Efficiency</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70%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85%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1.1</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2.5</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4.3</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5123341"/>
                  </a:ext>
                </a:extLst>
              </a:tr>
              <a:tr h="781401">
                <a:tc>
                  <a:txBody>
                    <a:bodyPr/>
                    <a:lstStyle/>
                    <a:p>
                      <a:pPr marL="0" marR="0" fontAlgn="ctr">
                        <a:spcBef>
                          <a:spcPts val="0"/>
                        </a:spcBef>
                        <a:spcAft>
                          <a:spcPts val="0"/>
                        </a:spcAft>
                      </a:pPr>
                      <a:r>
                        <a:rPr lang="en-US" sz="1600" b="1" dirty="0">
                          <a:solidFill>
                            <a:schemeClr val="bg1"/>
                          </a:solidFill>
                          <a:effectLst/>
                        </a:rPr>
                        <a:t>Energy Consumed: Site Energy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1,428,600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1,176,500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909,100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1,111,100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400,000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232,600</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36849235"/>
                  </a:ext>
                </a:extLst>
              </a:tr>
              <a:tr h="560713">
                <a:tc>
                  <a:txBody>
                    <a:bodyPr/>
                    <a:lstStyle/>
                    <a:p>
                      <a:pPr marL="0" marR="0" fontAlgn="ctr">
                        <a:spcBef>
                          <a:spcPts val="0"/>
                        </a:spcBef>
                        <a:spcAft>
                          <a:spcPts val="0"/>
                        </a:spcAft>
                      </a:pPr>
                      <a:r>
                        <a:rPr lang="en-US" sz="1600" b="1" dirty="0">
                          <a:solidFill>
                            <a:schemeClr val="bg1"/>
                          </a:solidFill>
                          <a:effectLst/>
                        </a:rPr>
                        <a:t>Source-Site Energy Ratio</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2408900"/>
                  </a:ext>
                </a:extLst>
              </a:tr>
              <a:tr h="560713">
                <a:tc>
                  <a:txBody>
                    <a:bodyPr/>
                    <a:lstStyle/>
                    <a:p>
                      <a:pPr marL="0" marR="0" fontAlgn="ctr">
                        <a:spcBef>
                          <a:spcPts val="0"/>
                        </a:spcBef>
                        <a:spcAft>
                          <a:spcPts val="0"/>
                        </a:spcAft>
                      </a:pPr>
                      <a:r>
                        <a:rPr lang="en-US" sz="1600" b="1" dirty="0">
                          <a:solidFill>
                            <a:schemeClr val="bg1"/>
                          </a:solidFill>
                          <a:effectLst/>
                        </a:rPr>
                        <a:t>Source Energy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1,500,000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1,235,300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954,600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3,488,900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1,256,000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730,400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94997938"/>
                  </a:ext>
                </a:extLst>
              </a:tr>
              <a:tr h="560713">
                <a:tc>
                  <a:txBody>
                    <a:bodyPr/>
                    <a:lstStyle/>
                    <a:p>
                      <a:pPr marL="0" marR="0" fontAlgn="ctr">
                        <a:spcBef>
                          <a:spcPts val="0"/>
                        </a:spcBef>
                        <a:spcAft>
                          <a:spcPts val="0"/>
                        </a:spcAft>
                      </a:pPr>
                      <a:r>
                        <a:rPr lang="en-US" sz="1600" b="1" dirty="0">
                          <a:solidFill>
                            <a:schemeClr val="bg1"/>
                          </a:solidFill>
                          <a:effectLst/>
                        </a:rPr>
                        <a:t>California Utility Cost</a:t>
                      </a:r>
                      <a:r>
                        <a:rPr lang="en-US" sz="1600" b="1" baseline="30000" dirty="0">
                          <a:solidFill>
                            <a:schemeClr val="bg1"/>
                          </a:solidFill>
                          <a:effectLst/>
                        </a:rPr>
                        <a:t>1</a:t>
                      </a:r>
                      <a:r>
                        <a:rPr lang="en-US" sz="1600" b="1" dirty="0">
                          <a:solidFill>
                            <a:schemeClr val="bg1"/>
                          </a:solidFill>
                          <a:effectLst/>
                        </a:rPr>
                        <a:t> ($/d)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dirty="0">
                          <a:effectLst/>
                        </a:rPr>
                        <a:t>$24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$19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$15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$107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$39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$22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96483456"/>
                  </a:ext>
                </a:extLst>
              </a:tr>
            </a:tbl>
          </a:graphicData>
        </a:graphic>
      </p:graphicFrame>
      <p:pic>
        <p:nvPicPr>
          <p:cNvPr id="3" name="Sonido grabado">
            <a:hlinkClick r:id="" action="ppaction://media"/>
            <a:extLst>
              <a:ext uri="{FF2B5EF4-FFF2-40B4-BE49-F238E27FC236}">
                <a16:creationId xmlns:a16="http://schemas.microsoft.com/office/drawing/2014/main" id="{8462A439-D8E0-0335-9D51-597028D75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7364" y="53740"/>
            <a:ext cx="840112" cy="840112"/>
          </a:xfrm>
          <a:prstGeom prst="rect">
            <a:avLst/>
          </a:prstGeom>
        </p:spPr>
      </p:pic>
    </p:spTree>
    <p:extLst>
      <p:ext uri="{BB962C8B-B14F-4D97-AF65-F5344CB8AC3E}">
        <p14:creationId xmlns:p14="http://schemas.microsoft.com/office/powerpoint/2010/main" val="3619893460"/>
      </p:ext>
    </p:extLst>
  </p:cSld>
  <p:clrMapOvr>
    <a:masterClrMapping/>
  </p:clrMapOvr>
  <mc:AlternateContent xmlns:mc="http://schemas.openxmlformats.org/markup-compatibility/2006" xmlns:p14="http://schemas.microsoft.com/office/powerpoint/2010/main">
    <mc:Choice Requires="p14">
      <p:transition spd="med" p14:dur="700" advTm="12460">
        <p:fade/>
      </p:transition>
    </mc:Choice>
    <mc:Fallback xmlns="">
      <p:transition spd="med" advTm="124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4: Design Examples</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7F8DB7F0-1E12-FB00-9674-6F7E04E6D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4393" y="4421654"/>
            <a:ext cx="849593" cy="849593"/>
          </a:xfrm>
          <a:prstGeom prst="rect">
            <a:avLst/>
          </a:prstGeom>
        </p:spPr>
      </p:pic>
    </p:spTree>
    <p:extLst>
      <p:ext uri="{BB962C8B-B14F-4D97-AF65-F5344CB8AC3E}">
        <p14:creationId xmlns:p14="http://schemas.microsoft.com/office/powerpoint/2010/main" val="157961156"/>
      </p:ext>
    </p:extLst>
  </p:cSld>
  <p:clrMapOvr>
    <a:masterClrMapping/>
  </p:clrMapOvr>
  <mc:AlternateContent xmlns:mc="http://schemas.openxmlformats.org/markup-compatibility/2006" xmlns:p14="http://schemas.microsoft.com/office/powerpoint/2010/main">
    <mc:Choice Requires="p14">
      <p:transition spd="med" p14:dur="700" advTm="4598">
        <p:fade/>
      </p:transition>
    </mc:Choice>
    <mc:Fallback xmlns="">
      <p:transition spd="med" advTm="4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History of the Drive-Thru, From California to Coronavirus">
            <a:extLst>
              <a:ext uri="{FF2B5EF4-FFF2-40B4-BE49-F238E27FC236}">
                <a16:creationId xmlns:a16="http://schemas.microsoft.com/office/drawing/2014/main" id="{5C7255A5-16F2-1A6F-45C5-60E719660ED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E5528-F94B-E5CC-55F7-450139ACA25B}"/>
              </a:ext>
            </a:extLst>
          </p:cNvPr>
          <p:cNvSpPr>
            <a:spLocks noGrp="1"/>
          </p:cNvSpPr>
          <p:nvPr>
            <p:ph type="title"/>
          </p:nvPr>
        </p:nvSpPr>
        <p:spPr>
          <a:xfrm>
            <a:off x="7531610" y="365125"/>
            <a:ext cx="3822189" cy="1899912"/>
          </a:xfrm>
        </p:spPr>
        <p:txBody>
          <a:bodyPr>
            <a:normAutofit/>
          </a:bodyPr>
          <a:lstStyle/>
          <a:p>
            <a:r>
              <a:rPr lang="en-US" sz="4000" dirty="0"/>
              <a:t>Quick Service Kitchen Design</a:t>
            </a:r>
          </a:p>
        </p:txBody>
      </p:sp>
      <p:sp>
        <p:nvSpPr>
          <p:cNvPr id="3" name="Content Placeholder 2">
            <a:extLst>
              <a:ext uri="{FF2B5EF4-FFF2-40B4-BE49-F238E27FC236}">
                <a16:creationId xmlns:a16="http://schemas.microsoft.com/office/drawing/2014/main" id="{E93E7FFC-6D77-C51A-7ACB-8CCF9DBF1562}"/>
              </a:ext>
            </a:extLst>
          </p:cNvPr>
          <p:cNvSpPr>
            <a:spLocks noGrp="1"/>
          </p:cNvSpPr>
          <p:nvPr>
            <p:ph idx="1"/>
          </p:nvPr>
        </p:nvSpPr>
        <p:spPr>
          <a:xfrm>
            <a:off x="7531610" y="2434201"/>
            <a:ext cx="3822189" cy="3742762"/>
          </a:xfrm>
        </p:spPr>
        <p:txBody>
          <a:bodyPr>
            <a:normAutofit/>
          </a:bodyPr>
          <a:lstStyle/>
          <a:p>
            <a:r>
              <a:rPr lang="en-US" sz="2000" dirty="0"/>
              <a:t>Facility uses 350 gallons per day and requires 54 gph recovery</a:t>
            </a:r>
          </a:p>
          <a:p>
            <a:r>
              <a:rPr lang="en-US" sz="2000" dirty="0"/>
              <a:t>No </a:t>
            </a:r>
            <a:r>
              <a:rPr lang="en-US" sz="2000" dirty="0" err="1"/>
              <a:t>dishmachine</a:t>
            </a:r>
            <a:endParaRPr lang="en-US" sz="2000" dirty="0"/>
          </a:p>
          <a:p>
            <a:r>
              <a:rPr lang="en-US" sz="2000" dirty="0"/>
              <a:t>Water heater installed in the back room</a:t>
            </a:r>
          </a:p>
        </p:txBody>
      </p:sp>
      <p:pic>
        <p:nvPicPr>
          <p:cNvPr id="5" name="Sonido grabado">
            <a:hlinkClick r:id="" action="ppaction://media"/>
            <a:extLst>
              <a:ext uri="{FF2B5EF4-FFF2-40B4-BE49-F238E27FC236}">
                <a16:creationId xmlns:a16="http://schemas.microsoft.com/office/drawing/2014/main" id="{7EAF1692-073D-3591-80EE-6EC93B44A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962" y="4565089"/>
            <a:ext cx="1118534" cy="1118534"/>
          </a:xfrm>
          <a:prstGeom prst="rect">
            <a:avLst/>
          </a:prstGeom>
        </p:spPr>
      </p:pic>
    </p:spTree>
    <p:extLst>
      <p:ext uri="{BB962C8B-B14F-4D97-AF65-F5344CB8AC3E}">
        <p14:creationId xmlns:p14="http://schemas.microsoft.com/office/powerpoint/2010/main" val="4129052506"/>
      </p:ext>
    </p:extLst>
  </p:cSld>
  <p:clrMapOvr>
    <a:masterClrMapping/>
  </p:clrMapOvr>
  <mc:AlternateContent xmlns:mc="http://schemas.openxmlformats.org/markup-compatibility/2006" xmlns:p14="http://schemas.microsoft.com/office/powerpoint/2010/main">
    <mc:Choice Requires="p14">
      <p:transition spd="med" p14:dur="700" advTm="18991">
        <p:fade/>
      </p:transition>
    </mc:Choice>
    <mc:Fallback xmlns="">
      <p:transition spd="med" advTm="189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86" y="752874"/>
            <a:ext cx="10877550" cy="1143000"/>
          </a:xfrm>
        </p:spPr>
        <p:txBody>
          <a:bodyPr>
            <a:noAutofit/>
          </a:bodyPr>
          <a:lstStyle/>
          <a:p>
            <a:r>
              <a:rPr lang="en-US" sz="5400" dirty="0">
                <a:latin typeface="Arial Black" panose="020B0A04020102020204" pitchFamily="34" charset="0"/>
              </a:rPr>
              <a:t>Primary Resource</a:t>
            </a:r>
          </a:p>
        </p:txBody>
      </p:sp>
      <p:pic>
        <p:nvPicPr>
          <p:cNvPr id="3" name="Picture 2">
            <a:extLst>
              <a:ext uri="{FF2B5EF4-FFF2-40B4-BE49-F238E27FC236}">
                <a16:creationId xmlns:a16="http://schemas.microsoft.com/office/drawing/2014/main" id="{3C1D5809-E6F1-9560-E435-548CF59D6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8960" y="3197046"/>
            <a:ext cx="2796466" cy="2640845"/>
          </a:xfrm>
          <a:prstGeom prst="rect">
            <a:avLst/>
          </a:prstGeom>
        </p:spPr>
      </p:pic>
      <p:sp>
        <p:nvSpPr>
          <p:cNvPr id="4" name="TextBox 3">
            <a:extLst>
              <a:ext uri="{FF2B5EF4-FFF2-40B4-BE49-F238E27FC236}">
                <a16:creationId xmlns:a16="http://schemas.microsoft.com/office/drawing/2014/main" id="{6D69AC81-A1A1-7314-B027-C5BCF52827B8}"/>
              </a:ext>
            </a:extLst>
          </p:cNvPr>
          <p:cNvSpPr txBox="1"/>
          <p:nvPr/>
        </p:nvSpPr>
        <p:spPr>
          <a:xfrm>
            <a:off x="6331834" y="4008299"/>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chemeClr val="bg1"/>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chemeClr val="bg1"/>
                </a:solidFill>
                <a:effectLst/>
                <a:uLnTx/>
                <a:uFillTx/>
                <a:latin typeface="Arial Black" panose="020B0A04020102020204" pitchFamily="34" charset="0"/>
                <a:ea typeface="+mn-ea"/>
                <a:cs typeface="+mn-cs"/>
              </a:rPr>
              <a:t>ENERGY WISE</a:t>
            </a:r>
          </a:p>
        </p:txBody>
      </p:sp>
      <p:sp>
        <p:nvSpPr>
          <p:cNvPr id="5" name="TextBox 4">
            <a:extLst>
              <a:ext uri="{FF2B5EF4-FFF2-40B4-BE49-F238E27FC236}">
                <a16:creationId xmlns:a16="http://schemas.microsoft.com/office/drawing/2014/main" id="{D677ECBF-E99D-F6C4-9501-26FD0EAD0097}"/>
              </a:ext>
            </a:extLst>
          </p:cNvPr>
          <p:cNvSpPr txBox="1"/>
          <p:nvPr/>
        </p:nvSpPr>
        <p:spPr>
          <a:xfrm>
            <a:off x="1884909" y="2016698"/>
            <a:ext cx="840499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accent5">
                    <a:lumMod val="50000"/>
                  </a:schemeClr>
                </a:solidFill>
                <a:effectLst/>
                <a:uLnTx/>
                <a:uFillTx/>
                <a:latin typeface="Arial Black" panose="020B0A04020102020204" pitchFamily="34" charset="0"/>
                <a:ea typeface="+mn-ea"/>
                <a:cs typeface="+mn-cs"/>
              </a:rPr>
              <a:t>CAEnergyWise.com</a:t>
            </a:r>
          </a:p>
        </p:txBody>
      </p:sp>
      <p:pic>
        <p:nvPicPr>
          <p:cNvPr id="7" name="Sonido grabado">
            <a:hlinkClick r:id="" action="ppaction://media"/>
            <a:extLst>
              <a:ext uri="{FF2B5EF4-FFF2-40B4-BE49-F238E27FC236}">
                <a16:creationId xmlns:a16="http://schemas.microsoft.com/office/drawing/2014/main" id="{4573ABF5-D887-A9B0-04B5-E6BFA5B23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950" y="327250"/>
            <a:ext cx="609600" cy="609600"/>
          </a:xfrm>
          <a:prstGeom prst="rect">
            <a:avLst/>
          </a:prstGeom>
        </p:spPr>
      </p:pic>
    </p:spTree>
    <p:extLst>
      <p:ext uri="{BB962C8B-B14F-4D97-AF65-F5344CB8AC3E}">
        <p14:creationId xmlns:p14="http://schemas.microsoft.com/office/powerpoint/2010/main" val="197892991"/>
      </p:ext>
    </p:extLst>
  </p:cSld>
  <p:clrMapOvr>
    <a:masterClrMapping/>
  </p:clrMapOvr>
  <mc:AlternateContent xmlns:mc="http://schemas.openxmlformats.org/markup-compatibility/2006" xmlns:p14="http://schemas.microsoft.com/office/powerpoint/2010/main">
    <mc:Choice Requires="p14">
      <p:transition spd="med" p14:dur="700" advTm="14352">
        <p:fade/>
      </p:transition>
    </mc:Choice>
    <mc:Fallback xmlns="">
      <p:transition spd="med" advTm="143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7C24-A24A-575F-9961-091CC5C86DCE}"/>
              </a:ext>
            </a:extLst>
          </p:cNvPr>
          <p:cNvSpPr>
            <a:spLocks noGrp="1"/>
          </p:cNvSpPr>
          <p:nvPr>
            <p:ph type="title"/>
          </p:nvPr>
        </p:nvSpPr>
        <p:spPr>
          <a:xfrm>
            <a:off x="838200" y="0"/>
            <a:ext cx="10515600" cy="1325563"/>
          </a:xfrm>
        </p:spPr>
        <p:txBody>
          <a:bodyPr/>
          <a:lstStyle/>
          <a:p>
            <a:r>
              <a:rPr lang="en-US" dirty="0"/>
              <a:t>Energy Impacts of different Water Heaters</a:t>
            </a:r>
          </a:p>
        </p:txBody>
      </p:sp>
      <p:graphicFrame>
        <p:nvGraphicFramePr>
          <p:cNvPr id="3" name="Table 2">
            <a:extLst>
              <a:ext uri="{FF2B5EF4-FFF2-40B4-BE49-F238E27FC236}">
                <a16:creationId xmlns:a16="http://schemas.microsoft.com/office/drawing/2014/main" id="{1F8AA301-FA40-5C34-FED2-73C441C418D3}"/>
              </a:ext>
            </a:extLst>
          </p:cNvPr>
          <p:cNvGraphicFramePr>
            <a:graphicFrameLocks noGrp="1"/>
          </p:cNvGraphicFramePr>
          <p:nvPr>
            <p:extLst>
              <p:ext uri="{D42A27DB-BD31-4B8C-83A1-F6EECF244321}">
                <p14:modId xmlns:p14="http://schemas.microsoft.com/office/powerpoint/2010/main" val="4496418"/>
              </p:ext>
            </p:extLst>
          </p:nvPr>
        </p:nvGraphicFramePr>
        <p:xfrm>
          <a:off x="838200" y="1477572"/>
          <a:ext cx="7632032" cy="4424011"/>
        </p:xfrm>
        <a:graphic>
          <a:graphicData uri="http://schemas.openxmlformats.org/drawingml/2006/table">
            <a:tbl>
              <a:tblPr>
                <a:tableStyleId>{5C22544A-7EE6-4342-B048-85BDC9FD1C3A}</a:tableStyleId>
              </a:tblPr>
              <a:tblGrid>
                <a:gridCol w="2350168">
                  <a:extLst>
                    <a:ext uri="{9D8B030D-6E8A-4147-A177-3AD203B41FA5}">
                      <a16:colId xmlns:a16="http://schemas.microsoft.com/office/drawing/2014/main" val="2205355972"/>
                    </a:ext>
                  </a:extLst>
                </a:gridCol>
                <a:gridCol w="1684421">
                  <a:extLst>
                    <a:ext uri="{9D8B030D-6E8A-4147-A177-3AD203B41FA5}">
                      <a16:colId xmlns:a16="http://schemas.microsoft.com/office/drawing/2014/main" val="1558842454"/>
                    </a:ext>
                  </a:extLst>
                </a:gridCol>
                <a:gridCol w="1689435">
                  <a:extLst>
                    <a:ext uri="{9D8B030D-6E8A-4147-A177-3AD203B41FA5}">
                      <a16:colId xmlns:a16="http://schemas.microsoft.com/office/drawing/2014/main" val="970947848"/>
                    </a:ext>
                  </a:extLst>
                </a:gridCol>
                <a:gridCol w="1908008">
                  <a:extLst>
                    <a:ext uri="{9D8B030D-6E8A-4147-A177-3AD203B41FA5}">
                      <a16:colId xmlns:a16="http://schemas.microsoft.com/office/drawing/2014/main" val="82251200"/>
                    </a:ext>
                  </a:extLst>
                </a:gridCol>
              </a:tblGrid>
              <a:tr h="682959">
                <a:tc>
                  <a:txBody>
                    <a:bodyPr/>
                    <a:lstStyle/>
                    <a:p>
                      <a:pPr algn="l" fontAlgn="b"/>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#1 Standard Gas-Fired 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#2 Condensing Gas-Fired 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#3 Gas-Fired ASHP Split System</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3701485652"/>
                  </a:ext>
                </a:extLst>
              </a:tr>
              <a:tr h="935263">
                <a:tc>
                  <a:txBody>
                    <a:bodyPr/>
                    <a:lstStyle/>
                    <a:p>
                      <a:pPr algn="l" fontAlgn="b"/>
                      <a:r>
                        <a:rPr lang="en-US" sz="1400" b="1" u="none" strike="noStrike" dirty="0">
                          <a:solidFill>
                            <a:schemeClr val="bg1"/>
                          </a:solidFill>
                          <a:effectLst/>
                        </a:rPr>
                        <a:t>Water Heater Storage Volume</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pt-BR" sz="1400" u="none" strike="noStrike" dirty="0">
                          <a:effectLst/>
                        </a:rPr>
                        <a:t>80% TE 75-gal 75,000 Btu/h</a:t>
                      </a:r>
                      <a:endParaRPr lang="pt-BR" sz="1400" b="0" i="0" u="none" strike="noStrike" dirty="0">
                        <a:solidFill>
                          <a:srgbClr val="000000"/>
                        </a:solidFill>
                        <a:effectLst/>
                        <a:latin typeface="Calibri" panose="020F0502020204030204" pitchFamily="34" charset="0"/>
                      </a:endParaRPr>
                    </a:p>
                  </a:txBody>
                  <a:tcPr marL="5372" marR="5372" marT="5372" marB="0" anchor="b"/>
                </a:tc>
                <a:tc>
                  <a:txBody>
                    <a:bodyPr/>
                    <a:lstStyle/>
                    <a:p>
                      <a:pPr algn="l" fontAlgn="b"/>
                      <a:r>
                        <a:rPr lang="pt-BR" sz="1400" u="none" strike="noStrike">
                          <a:effectLst/>
                        </a:rPr>
                        <a:t>95% TE 45-gal 100,000 Btu/h</a:t>
                      </a:r>
                      <a:endParaRPr lang="pt-BR"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pt-BR" sz="1400" u="none" strike="noStrike">
                          <a:effectLst/>
                        </a:rPr>
                        <a:t>1.43 COP 113-gal Indirect Tank 54,500 Btu/h</a:t>
                      </a:r>
                      <a:endParaRPr lang="pt-BR"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42822284"/>
                  </a:ext>
                </a:extLst>
              </a:tr>
              <a:tr h="748211">
                <a:tc>
                  <a:txBody>
                    <a:bodyPr/>
                    <a:lstStyle/>
                    <a:p>
                      <a:pPr algn="l" fontAlgn="b"/>
                      <a:r>
                        <a:rPr lang="en-US" sz="1400" b="1" u="none" strike="noStrike" dirty="0">
                          <a:solidFill>
                            <a:schemeClr val="bg1"/>
                          </a:solidFill>
                          <a:effectLst/>
                        </a:rPr>
                        <a:t>Required Minimum Input Rate (Btu/h or kW)</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750218202"/>
                  </a:ext>
                </a:extLst>
              </a:tr>
              <a:tr h="374105">
                <a:tc>
                  <a:txBody>
                    <a:bodyPr/>
                    <a:lstStyle/>
                    <a:p>
                      <a:pPr algn="l" fontAlgn="b"/>
                      <a:r>
                        <a:rPr lang="en-US" sz="1400" b="1" u="none" strike="noStrike" dirty="0">
                          <a:solidFill>
                            <a:schemeClr val="bg1"/>
                          </a:solidFill>
                          <a:effectLst/>
                        </a:rPr>
                        <a:t>Operating TE or COP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68%</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84%</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1.4</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214412374"/>
                  </a:ext>
                </a:extLst>
              </a:tr>
              <a:tr h="374105">
                <a:tc>
                  <a:txBody>
                    <a:bodyPr/>
                    <a:lstStyle/>
                    <a:p>
                      <a:pPr algn="l" fontAlgn="b"/>
                      <a:r>
                        <a:rPr lang="en-US" sz="1400" b="1" u="none" strike="noStrike" dirty="0">
                          <a:solidFill>
                            <a:schemeClr val="bg1"/>
                          </a:solidFill>
                          <a:effectLst/>
                        </a:rPr>
                        <a:t>Annual Water Use (HCF)</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2618075134"/>
                  </a:ext>
                </a:extLst>
              </a:tr>
              <a:tr h="374105">
                <a:tc>
                  <a:txBody>
                    <a:bodyPr/>
                    <a:lstStyle/>
                    <a:p>
                      <a:pPr algn="l" fontAlgn="b"/>
                      <a:r>
                        <a:rPr lang="en-US" sz="1400" b="1" u="none" strike="noStrike" dirty="0">
                          <a:solidFill>
                            <a:schemeClr val="bg1"/>
                          </a:solidFill>
                          <a:effectLst/>
                        </a:rPr>
                        <a:t>Annual Gas Use (</a:t>
                      </a:r>
                      <a:r>
                        <a:rPr lang="en-US" sz="1400" b="1" u="none" strike="noStrike" dirty="0" err="1">
                          <a:solidFill>
                            <a:schemeClr val="bg1"/>
                          </a:solidFill>
                          <a:effectLst/>
                        </a:rPr>
                        <a:t>therms</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930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756</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465</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557529176"/>
                  </a:ext>
                </a:extLst>
              </a:tr>
              <a:tr h="561158">
                <a:tc>
                  <a:txBody>
                    <a:bodyPr/>
                    <a:lstStyle/>
                    <a:p>
                      <a:pPr algn="l" fontAlgn="b"/>
                      <a:r>
                        <a:rPr lang="en-US" sz="1400" b="1" u="none" strike="noStrike" dirty="0">
                          <a:solidFill>
                            <a:schemeClr val="bg1"/>
                          </a:solidFill>
                          <a:effectLst/>
                        </a:rPr>
                        <a:t>Annual Electricity Use (kWh)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5372" marR="5372" marT="5372"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490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456034588"/>
                  </a:ext>
                </a:extLst>
              </a:tr>
              <a:tr h="374105">
                <a:tc>
                  <a:txBody>
                    <a:bodyPr/>
                    <a:lstStyle/>
                    <a:p>
                      <a:pPr algn="l" fontAlgn="b"/>
                      <a:r>
                        <a:rPr lang="en-US" sz="1400" b="1" u="none" strike="noStrike" dirty="0">
                          <a:solidFill>
                            <a:schemeClr val="bg1"/>
                          </a:solidFill>
                          <a:effectLst/>
                        </a:rPr>
                        <a:t>Annual Source Energy (</a:t>
                      </a:r>
                      <a:r>
                        <a:rPr lang="en-US" sz="1400" b="1" u="none" strike="noStrike" dirty="0" err="1">
                          <a:solidFill>
                            <a:schemeClr val="bg1"/>
                          </a:solidFill>
                          <a:effectLst/>
                        </a:rPr>
                        <a:t>kBtu</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97,700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79,400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dirty="0">
                          <a:effectLst/>
                        </a:rPr>
                        <a:t>54,100</a:t>
                      </a:r>
                      <a:endParaRPr lang="en-US" sz="14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740176136"/>
                  </a:ext>
                </a:extLst>
              </a:tr>
            </a:tbl>
          </a:graphicData>
        </a:graphic>
      </p:graphicFrame>
      <p:pic>
        <p:nvPicPr>
          <p:cNvPr id="4" name="Picture 3" descr="Background pattern&#10;&#10;Description automatically generated">
            <a:extLst>
              <a:ext uri="{FF2B5EF4-FFF2-40B4-BE49-F238E27FC236}">
                <a16:creationId xmlns:a16="http://schemas.microsoft.com/office/drawing/2014/main" id="{70591E8A-57C9-B6BF-F16F-A27BA02F19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164" y="1010428"/>
            <a:ext cx="1768415" cy="5358298"/>
          </a:xfrm>
          <a:prstGeom prst="rect">
            <a:avLst/>
          </a:prstGeom>
        </p:spPr>
      </p:pic>
      <p:pic>
        <p:nvPicPr>
          <p:cNvPr id="6" name="Sonido grabado">
            <a:hlinkClick r:id="" action="ppaction://media"/>
            <a:extLst>
              <a:ext uri="{FF2B5EF4-FFF2-40B4-BE49-F238E27FC236}">
                <a16:creationId xmlns:a16="http://schemas.microsoft.com/office/drawing/2014/main" id="{3BB5FDF0-298B-B935-1CE5-58A4C7A58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0282" y="269547"/>
            <a:ext cx="740881" cy="740881"/>
          </a:xfrm>
          <a:prstGeom prst="rect">
            <a:avLst/>
          </a:prstGeom>
        </p:spPr>
      </p:pic>
    </p:spTree>
    <p:extLst>
      <p:ext uri="{BB962C8B-B14F-4D97-AF65-F5344CB8AC3E}">
        <p14:creationId xmlns:p14="http://schemas.microsoft.com/office/powerpoint/2010/main" val="3176105395"/>
      </p:ext>
    </p:extLst>
  </p:cSld>
  <p:clrMapOvr>
    <a:masterClrMapping/>
  </p:clrMapOvr>
  <mc:AlternateContent xmlns:mc="http://schemas.openxmlformats.org/markup-compatibility/2006" xmlns:p14="http://schemas.microsoft.com/office/powerpoint/2010/main">
    <mc:Choice Requires="p14">
      <p:transition spd="med" p14:dur="700" advTm="74481">
        <p:fade/>
      </p:transition>
    </mc:Choice>
    <mc:Fallback xmlns="">
      <p:transition spd="med" advTm="744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0AB0-8744-F15C-CCF0-1FA2BF21F34D}"/>
              </a:ext>
            </a:extLst>
          </p:cNvPr>
          <p:cNvSpPr>
            <a:spLocks noGrp="1"/>
          </p:cNvSpPr>
          <p:nvPr>
            <p:ph type="title"/>
          </p:nvPr>
        </p:nvSpPr>
        <p:spPr/>
        <p:txBody>
          <a:bodyPr>
            <a:normAutofit fontScale="90000"/>
          </a:bodyPr>
          <a:lstStyle/>
          <a:p>
            <a:r>
              <a:rPr lang="en-US" dirty="0"/>
              <a:t>QSR Energy Impacts of different Water Heaters</a:t>
            </a:r>
            <a:br>
              <a:rPr lang="en-US" dirty="0"/>
            </a:br>
            <a:endParaRPr lang="en-US" dirty="0"/>
          </a:p>
        </p:txBody>
      </p:sp>
      <p:graphicFrame>
        <p:nvGraphicFramePr>
          <p:cNvPr id="5" name="Table 4">
            <a:extLst>
              <a:ext uri="{FF2B5EF4-FFF2-40B4-BE49-F238E27FC236}">
                <a16:creationId xmlns:a16="http://schemas.microsoft.com/office/drawing/2014/main" id="{0996AB0F-3425-00E1-E03E-F56188EC52EA}"/>
              </a:ext>
            </a:extLst>
          </p:cNvPr>
          <p:cNvGraphicFramePr>
            <a:graphicFrameLocks noGrp="1"/>
          </p:cNvGraphicFramePr>
          <p:nvPr>
            <p:extLst>
              <p:ext uri="{D42A27DB-BD31-4B8C-83A1-F6EECF244321}">
                <p14:modId xmlns:p14="http://schemas.microsoft.com/office/powerpoint/2010/main" val="2508874948"/>
              </p:ext>
            </p:extLst>
          </p:nvPr>
        </p:nvGraphicFramePr>
        <p:xfrm>
          <a:off x="1179095" y="1577597"/>
          <a:ext cx="6735813" cy="4636103"/>
        </p:xfrm>
        <a:graphic>
          <a:graphicData uri="http://schemas.openxmlformats.org/drawingml/2006/table">
            <a:tbl>
              <a:tblPr>
                <a:tableStyleId>{5C22544A-7EE6-4342-B048-85BDC9FD1C3A}</a:tableStyleId>
              </a:tblPr>
              <a:tblGrid>
                <a:gridCol w="2245271">
                  <a:extLst>
                    <a:ext uri="{9D8B030D-6E8A-4147-A177-3AD203B41FA5}">
                      <a16:colId xmlns:a16="http://schemas.microsoft.com/office/drawing/2014/main" val="3547648952"/>
                    </a:ext>
                  </a:extLst>
                </a:gridCol>
                <a:gridCol w="2245271">
                  <a:extLst>
                    <a:ext uri="{9D8B030D-6E8A-4147-A177-3AD203B41FA5}">
                      <a16:colId xmlns:a16="http://schemas.microsoft.com/office/drawing/2014/main" val="2824959930"/>
                    </a:ext>
                  </a:extLst>
                </a:gridCol>
                <a:gridCol w="2245271">
                  <a:extLst>
                    <a:ext uri="{9D8B030D-6E8A-4147-A177-3AD203B41FA5}">
                      <a16:colId xmlns:a16="http://schemas.microsoft.com/office/drawing/2014/main" val="3617049007"/>
                    </a:ext>
                  </a:extLst>
                </a:gridCol>
              </a:tblGrid>
              <a:tr h="1160055">
                <a:tc>
                  <a:txBody>
                    <a:bodyPr/>
                    <a:lstStyle/>
                    <a:p>
                      <a:pPr algn="l" fontAlgn="b"/>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b="1" u="none" strike="noStrike" dirty="0">
                          <a:solidFill>
                            <a:schemeClr val="bg1"/>
                          </a:solidFill>
                          <a:effectLst/>
                        </a:rPr>
                        <a:t>#4 Electric Resistance 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b="1" u="none" strike="noStrike" dirty="0">
                          <a:solidFill>
                            <a:schemeClr val="bg1"/>
                          </a:solidFill>
                          <a:effectLst/>
                        </a:rPr>
                        <a:t>#5 Hybrid HP/ERWH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3902077412"/>
                  </a:ext>
                </a:extLst>
              </a:tr>
              <a:tr h="828610">
                <a:tc>
                  <a:txBody>
                    <a:bodyPr/>
                    <a:lstStyle/>
                    <a:p>
                      <a:pPr algn="l" fontAlgn="b"/>
                      <a:r>
                        <a:rPr lang="en-US" sz="1600" b="1" u="none" strike="noStrike" dirty="0">
                          <a:solidFill>
                            <a:schemeClr val="bg1"/>
                          </a:solidFill>
                          <a:effectLst/>
                        </a:rPr>
                        <a:t>Water Heater Storage Volume</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u="none" strike="noStrike">
                          <a:effectLst/>
                        </a:rPr>
                        <a:t>99% TE 80-gal 12 kW at 208V</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en-US" sz="1600" u="none" strike="noStrike" dirty="0">
                          <a:effectLst/>
                        </a:rPr>
                        <a:t>4.2 COP 112-gal 11.3 kW at 208V</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633813692"/>
                  </a:ext>
                </a:extLst>
              </a:tr>
              <a:tr h="662888">
                <a:tc>
                  <a:txBody>
                    <a:bodyPr/>
                    <a:lstStyle/>
                    <a:p>
                      <a:pPr algn="l" fontAlgn="b"/>
                      <a:r>
                        <a:rPr lang="en-US" sz="1600" b="1" u="none" strike="noStrike" dirty="0">
                          <a:solidFill>
                            <a:schemeClr val="bg1"/>
                          </a:solidFill>
                          <a:effectLst/>
                        </a:rPr>
                        <a:t>Required Minimum Input Rate (Btu/h or kW)</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2342249050"/>
                  </a:ext>
                </a:extLst>
              </a:tr>
              <a:tr h="331444">
                <a:tc>
                  <a:txBody>
                    <a:bodyPr/>
                    <a:lstStyle/>
                    <a:p>
                      <a:pPr algn="l" fontAlgn="b"/>
                      <a:r>
                        <a:rPr lang="en-US" sz="1600" b="1" u="none" strike="noStrike">
                          <a:solidFill>
                            <a:schemeClr val="bg1"/>
                          </a:solidFill>
                          <a:effectLst/>
                        </a:rPr>
                        <a:t>Operating TE or COP</a:t>
                      </a:r>
                      <a:endParaRPr lang="en-US" sz="1600" b="1" i="0" u="none" strike="noStrike">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95%</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45929432"/>
                  </a:ext>
                </a:extLst>
              </a:tr>
              <a:tr h="331444">
                <a:tc>
                  <a:txBody>
                    <a:bodyPr/>
                    <a:lstStyle/>
                    <a:p>
                      <a:pPr algn="l" fontAlgn="b"/>
                      <a:r>
                        <a:rPr lang="en-US" sz="1600" b="1" u="none" strike="noStrike">
                          <a:solidFill>
                            <a:schemeClr val="bg1"/>
                          </a:solidFill>
                          <a:effectLst/>
                        </a:rPr>
                        <a:t>Annual Water Use (HCF)</a:t>
                      </a:r>
                      <a:endParaRPr lang="en-US" sz="1600" b="1" i="0" u="none" strike="noStrike">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170</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dirty="0">
                          <a:effectLst/>
                        </a:rPr>
                        <a:t>170</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99147392"/>
                  </a:ext>
                </a:extLst>
              </a:tr>
              <a:tr h="331444">
                <a:tc>
                  <a:txBody>
                    <a:bodyPr/>
                    <a:lstStyle/>
                    <a:p>
                      <a:pPr algn="l" fontAlgn="b"/>
                      <a:r>
                        <a:rPr lang="en-US" sz="1600" b="1" u="none" strike="noStrike" dirty="0">
                          <a:solidFill>
                            <a:schemeClr val="bg1"/>
                          </a:solidFill>
                          <a:effectLst/>
                        </a:rPr>
                        <a:t>Annual Gas Use (</a:t>
                      </a:r>
                      <a:r>
                        <a:rPr lang="en-US" sz="1600" b="1" u="none" strike="noStrike" dirty="0" err="1">
                          <a:solidFill>
                            <a:schemeClr val="bg1"/>
                          </a:solidFill>
                          <a:effectLst/>
                        </a:rPr>
                        <a:t>therms</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365420536"/>
                  </a:ext>
                </a:extLst>
              </a:tr>
              <a:tr h="497166">
                <a:tc>
                  <a:txBody>
                    <a:bodyPr/>
                    <a:lstStyle/>
                    <a:p>
                      <a:pPr algn="l" fontAlgn="b"/>
                      <a:r>
                        <a:rPr lang="en-US" sz="1600" b="1" u="none" strike="noStrike" dirty="0">
                          <a:solidFill>
                            <a:schemeClr val="bg1"/>
                          </a:solidFill>
                          <a:effectLst/>
                        </a:rPr>
                        <a:t>Annual Electricity Use (kWh)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19,694</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5,908</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922187821"/>
                  </a:ext>
                </a:extLst>
              </a:tr>
              <a:tr h="331444">
                <a:tc>
                  <a:txBody>
                    <a:bodyPr/>
                    <a:lstStyle/>
                    <a:p>
                      <a:pPr algn="l" fontAlgn="b"/>
                      <a:r>
                        <a:rPr lang="en-US" sz="1600" b="1" u="none" strike="noStrike" dirty="0">
                          <a:solidFill>
                            <a:schemeClr val="bg1"/>
                          </a:solidFill>
                          <a:effectLst/>
                        </a:rPr>
                        <a:t>Annual Source Energy (</a:t>
                      </a:r>
                      <a:r>
                        <a:rPr lang="en-US" sz="1600" b="1" u="none" strike="noStrike" dirty="0" err="1">
                          <a:solidFill>
                            <a:schemeClr val="bg1"/>
                          </a:solidFill>
                          <a:effectLst/>
                        </a:rPr>
                        <a:t>kBtu</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211,000</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dirty="0">
                          <a:effectLst/>
                        </a:rPr>
                        <a:t>63,300</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243181928"/>
                  </a:ext>
                </a:extLst>
              </a:tr>
            </a:tbl>
          </a:graphicData>
        </a:graphic>
      </p:graphicFrame>
      <p:pic>
        <p:nvPicPr>
          <p:cNvPr id="4" name="Picture 3" descr="A large fan in a white cabinet&#10;&#10;Description automatically generated with medium confidence">
            <a:extLst>
              <a:ext uri="{FF2B5EF4-FFF2-40B4-BE49-F238E27FC236}">
                <a16:creationId xmlns:a16="http://schemas.microsoft.com/office/drawing/2014/main" id="{E8B2583A-D46E-A017-641F-FF89FE98A6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3384" y="2035436"/>
            <a:ext cx="2054409" cy="4178264"/>
          </a:xfrm>
          <a:prstGeom prst="rect">
            <a:avLst/>
          </a:prstGeom>
        </p:spPr>
      </p:pic>
      <p:pic>
        <p:nvPicPr>
          <p:cNvPr id="6" name="Sonido grabado">
            <a:hlinkClick r:id="" action="ppaction://media"/>
            <a:extLst>
              <a:ext uri="{FF2B5EF4-FFF2-40B4-BE49-F238E27FC236}">
                <a16:creationId xmlns:a16="http://schemas.microsoft.com/office/drawing/2014/main" id="{A51C81DE-0F2B-B1F6-AACA-6EE284C46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4319" y="1027906"/>
            <a:ext cx="662782" cy="662782"/>
          </a:xfrm>
          <a:prstGeom prst="rect">
            <a:avLst/>
          </a:prstGeom>
        </p:spPr>
      </p:pic>
    </p:spTree>
    <p:extLst>
      <p:ext uri="{BB962C8B-B14F-4D97-AF65-F5344CB8AC3E}">
        <p14:creationId xmlns:p14="http://schemas.microsoft.com/office/powerpoint/2010/main" val="1961511880"/>
      </p:ext>
    </p:extLst>
  </p:cSld>
  <p:clrMapOvr>
    <a:masterClrMapping/>
  </p:clrMapOvr>
  <mc:AlternateContent xmlns:mc="http://schemas.openxmlformats.org/markup-compatibility/2006" xmlns:p14="http://schemas.microsoft.com/office/powerpoint/2010/main">
    <mc:Choice Requires="p14">
      <p:transition spd="med" p14:dur="700" advTm="22362">
        <p:fade/>
      </p:transition>
    </mc:Choice>
    <mc:Fallback xmlns="">
      <p:transition spd="med" advTm="223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0F9D-A0A2-4F31-A70D-258197E326AC}"/>
              </a:ext>
            </a:extLst>
          </p:cNvPr>
          <p:cNvSpPr>
            <a:spLocks noGrp="1"/>
          </p:cNvSpPr>
          <p:nvPr>
            <p:ph type="title"/>
          </p:nvPr>
        </p:nvSpPr>
        <p:spPr/>
        <p:txBody>
          <a:bodyPr/>
          <a:lstStyle/>
          <a:p>
            <a:r>
              <a:rPr lang="en-US" dirty="0"/>
              <a:t>QSR energy impacts of different water heaters</a:t>
            </a:r>
          </a:p>
        </p:txBody>
      </p:sp>
      <p:graphicFrame>
        <p:nvGraphicFramePr>
          <p:cNvPr id="4" name="Table 3">
            <a:extLst>
              <a:ext uri="{FF2B5EF4-FFF2-40B4-BE49-F238E27FC236}">
                <a16:creationId xmlns:a16="http://schemas.microsoft.com/office/drawing/2014/main" id="{8366EB00-6E84-6B64-79C6-85623BF8F73C}"/>
              </a:ext>
            </a:extLst>
          </p:cNvPr>
          <p:cNvGraphicFramePr>
            <a:graphicFrameLocks noGrp="1"/>
          </p:cNvGraphicFramePr>
          <p:nvPr>
            <p:extLst>
              <p:ext uri="{D42A27DB-BD31-4B8C-83A1-F6EECF244321}">
                <p14:modId xmlns:p14="http://schemas.microsoft.com/office/powerpoint/2010/main" val="1928935308"/>
              </p:ext>
            </p:extLst>
          </p:nvPr>
        </p:nvGraphicFramePr>
        <p:xfrm>
          <a:off x="533038" y="1985708"/>
          <a:ext cx="6612167" cy="4501402"/>
        </p:xfrm>
        <a:graphic>
          <a:graphicData uri="http://schemas.openxmlformats.org/drawingml/2006/table">
            <a:tbl>
              <a:tblPr>
                <a:tableStyleId>{5C22544A-7EE6-4342-B048-85BDC9FD1C3A}</a:tableStyleId>
              </a:tblPr>
              <a:tblGrid>
                <a:gridCol w="2204056">
                  <a:extLst>
                    <a:ext uri="{9D8B030D-6E8A-4147-A177-3AD203B41FA5}">
                      <a16:colId xmlns:a16="http://schemas.microsoft.com/office/drawing/2014/main" val="953072862"/>
                    </a:ext>
                  </a:extLst>
                </a:gridCol>
                <a:gridCol w="2068002">
                  <a:extLst>
                    <a:ext uri="{9D8B030D-6E8A-4147-A177-3AD203B41FA5}">
                      <a16:colId xmlns:a16="http://schemas.microsoft.com/office/drawing/2014/main" val="2485191531"/>
                    </a:ext>
                  </a:extLst>
                </a:gridCol>
                <a:gridCol w="2340109">
                  <a:extLst>
                    <a:ext uri="{9D8B030D-6E8A-4147-A177-3AD203B41FA5}">
                      <a16:colId xmlns:a16="http://schemas.microsoft.com/office/drawing/2014/main" val="3613958613"/>
                    </a:ext>
                  </a:extLst>
                </a:gridCol>
              </a:tblGrid>
              <a:tr h="944228">
                <a:tc>
                  <a:txBody>
                    <a:bodyPr/>
                    <a:lstStyle/>
                    <a:p>
                      <a:pPr algn="l" fontAlgn="b"/>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#6 Electric HP Split System with ERWH Backup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#7 Electric HP Split System with ERWH Backup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1766335600"/>
                  </a:ext>
                </a:extLst>
              </a:tr>
              <a:tr h="889294">
                <a:tc>
                  <a:txBody>
                    <a:bodyPr/>
                    <a:lstStyle/>
                    <a:p>
                      <a:pPr algn="l" fontAlgn="b"/>
                      <a:r>
                        <a:rPr lang="en-US" sz="1400" b="1" u="none" strike="noStrike" dirty="0">
                          <a:solidFill>
                            <a:schemeClr val="bg1"/>
                          </a:solidFill>
                          <a:effectLst/>
                        </a:rPr>
                        <a:t>Water Heater Storage Volume</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u="none" strike="noStrike">
                          <a:effectLst/>
                        </a:rPr>
                        <a:t>4.7 COP HP 0.95 kW at 208V with 2 99% TE 80 Gal 3.4 kW at 208V</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pl-PL" sz="1400" u="none" strike="noStrike" dirty="0">
                          <a:effectLst/>
                        </a:rPr>
                        <a:t>5.5 COP 0.95 kW with 2 99% TE 80 Gal 3.4 kW at 208V</a:t>
                      </a:r>
                      <a:endParaRPr lang="pl-PL" sz="14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82053114"/>
                  </a:ext>
                </a:extLst>
              </a:tr>
              <a:tr h="711436">
                <a:tc>
                  <a:txBody>
                    <a:bodyPr/>
                    <a:lstStyle/>
                    <a:p>
                      <a:pPr algn="l" fontAlgn="b"/>
                      <a:r>
                        <a:rPr lang="en-US" sz="1400" b="1" u="none" strike="noStrike" dirty="0">
                          <a:solidFill>
                            <a:schemeClr val="bg1"/>
                          </a:solidFill>
                          <a:effectLst/>
                        </a:rPr>
                        <a:t>Required Minimum Input Rate (Btu/h or kW)</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7.7</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7.7</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262009411"/>
                  </a:ext>
                </a:extLst>
              </a:tr>
              <a:tr h="355717">
                <a:tc>
                  <a:txBody>
                    <a:bodyPr/>
                    <a:lstStyle/>
                    <a:p>
                      <a:pPr algn="l" fontAlgn="b"/>
                      <a:r>
                        <a:rPr lang="en-US" sz="1400" b="1" u="none" strike="noStrike" dirty="0">
                          <a:solidFill>
                            <a:schemeClr val="bg1"/>
                          </a:solidFill>
                          <a:effectLst/>
                        </a:rPr>
                        <a:t>Operating TE or COP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3.7</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61783796"/>
                  </a:ext>
                </a:extLst>
              </a:tr>
              <a:tr h="355717">
                <a:tc>
                  <a:txBody>
                    <a:bodyPr/>
                    <a:lstStyle/>
                    <a:p>
                      <a:pPr algn="l" fontAlgn="b"/>
                      <a:r>
                        <a:rPr lang="en-US" sz="1400" b="1" u="none" strike="noStrike" dirty="0">
                          <a:solidFill>
                            <a:schemeClr val="bg1"/>
                          </a:solidFill>
                          <a:effectLst/>
                        </a:rPr>
                        <a:t>Annual Water Use (HCF)</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30793463"/>
                  </a:ext>
                </a:extLst>
              </a:tr>
              <a:tr h="355717">
                <a:tc>
                  <a:txBody>
                    <a:bodyPr/>
                    <a:lstStyle/>
                    <a:p>
                      <a:pPr algn="l" fontAlgn="b"/>
                      <a:r>
                        <a:rPr lang="en-US" sz="1400" b="1" u="none" strike="noStrike" dirty="0">
                          <a:solidFill>
                            <a:schemeClr val="bg1"/>
                          </a:solidFill>
                          <a:effectLst/>
                        </a:rPr>
                        <a:t>Annual Gas Use (</a:t>
                      </a:r>
                      <a:r>
                        <a:rPr lang="en-US" sz="1400" b="1" u="none" strike="noStrike" dirty="0" err="1">
                          <a:solidFill>
                            <a:schemeClr val="bg1"/>
                          </a:solidFill>
                          <a:effectLst/>
                        </a:rPr>
                        <a:t>therms</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706718301"/>
                  </a:ext>
                </a:extLst>
              </a:tr>
              <a:tr h="533576">
                <a:tc>
                  <a:txBody>
                    <a:bodyPr/>
                    <a:lstStyle/>
                    <a:p>
                      <a:pPr algn="l" fontAlgn="b"/>
                      <a:r>
                        <a:rPr lang="en-US" sz="1400" b="1" u="none" strike="noStrike" dirty="0">
                          <a:solidFill>
                            <a:schemeClr val="bg1"/>
                          </a:solidFill>
                          <a:effectLst/>
                        </a:rPr>
                        <a:t>Annual Electricity Use (kWh)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5,064</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4,112</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594998532"/>
                  </a:ext>
                </a:extLst>
              </a:tr>
              <a:tr h="355717">
                <a:tc>
                  <a:txBody>
                    <a:bodyPr/>
                    <a:lstStyle/>
                    <a:p>
                      <a:pPr algn="l" fontAlgn="b"/>
                      <a:r>
                        <a:rPr lang="en-US" sz="1400" b="1" u="none" strike="noStrike" dirty="0">
                          <a:solidFill>
                            <a:schemeClr val="bg1"/>
                          </a:solidFill>
                          <a:effectLst/>
                        </a:rPr>
                        <a:t>Annual Source Energy (</a:t>
                      </a:r>
                      <a:r>
                        <a:rPr lang="en-US" sz="1400" b="1" u="none" strike="noStrike" dirty="0" err="1">
                          <a:solidFill>
                            <a:schemeClr val="bg1"/>
                          </a:solidFill>
                          <a:effectLst/>
                        </a:rPr>
                        <a:t>kBtu</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54,300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dirty="0">
                          <a:effectLst/>
                        </a:rPr>
                        <a:t>44,200</a:t>
                      </a:r>
                      <a:endParaRPr lang="en-US" sz="14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637549509"/>
                  </a:ext>
                </a:extLst>
              </a:tr>
            </a:tbl>
          </a:graphicData>
        </a:graphic>
      </p:graphicFrame>
      <p:pic>
        <p:nvPicPr>
          <p:cNvPr id="6" name="Picture 5" descr="A white cylindrical container with a door&#10;&#10;Description automatically generated">
            <a:extLst>
              <a:ext uri="{FF2B5EF4-FFF2-40B4-BE49-F238E27FC236}">
                <a16:creationId xmlns:a16="http://schemas.microsoft.com/office/drawing/2014/main" id="{D6E806AC-E32C-F25B-DC09-7625016EF8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5760" y="1690688"/>
            <a:ext cx="1824624" cy="4337222"/>
          </a:xfrm>
          <a:prstGeom prst="rect">
            <a:avLst/>
          </a:prstGeom>
        </p:spPr>
      </p:pic>
      <p:pic>
        <p:nvPicPr>
          <p:cNvPr id="7" name="Picture 2" descr="ECO2 Systems SANCO2 Heat Pump Water… | SCP Advanced Energy Center">
            <a:extLst>
              <a:ext uri="{FF2B5EF4-FFF2-40B4-BE49-F238E27FC236}">
                <a16:creationId xmlns:a16="http://schemas.microsoft.com/office/drawing/2014/main" id="{C42E3651-08F1-159D-5D30-6AFF24F6C5D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70384" y="3859299"/>
            <a:ext cx="2210801" cy="2015162"/>
          </a:xfrm>
          <a:prstGeom prst="rect">
            <a:avLst/>
          </a:prstGeom>
          <a:noFill/>
          <a:extLst>
            <a:ext uri="{909E8E84-426E-40DD-AFC4-6F175D3DCCD1}">
              <a14:hiddenFill xmlns:a14="http://schemas.microsoft.com/office/drawing/2010/main">
                <a:solidFill>
                  <a:srgbClr val="FFFFFF"/>
                </a:solidFill>
              </a14:hiddenFill>
            </a:ext>
          </a:extLst>
        </p:spPr>
      </p:pic>
      <p:pic>
        <p:nvPicPr>
          <p:cNvPr id="5" name="Sonido grabado">
            <a:hlinkClick r:id="" action="ppaction://media"/>
            <a:extLst>
              <a:ext uri="{FF2B5EF4-FFF2-40B4-BE49-F238E27FC236}">
                <a16:creationId xmlns:a16="http://schemas.microsoft.com/office/drawing/2014/main" id="{459A5705-9C27-CFF6-9FC4-1388713451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0809" y="739857"/>
            <a:ext cx="712425" cy="712425"/>
          </a:xfrm>
          <a:prstGeom prst="rect">
            <a:avLst/>
          </a:prstGeom>
        </p:spPr>
      </p:pic>
    </p:spTree>
    <p:extLst>
      <p:ext uri="{BB962C8B-B14F-4D97-AF65-F5344CB8AC3E}">
        <p14:creationId xmlns:p14="http://schemas.microsoft.com/office/powerpoint/2010/main" val="541619351"/>
      </p:ext>
    </p:extLst>
  </p:cSld>
  <p:clrMapOvr>
    <a:masterClrMapping/>
  </p:clrMapOvr>
  <mc:AlternateContent xmlns:mc="http://schemas.openxmlformats.org/markup-compatibility/2006" xmlns:p14="http://schemas.microsoft.com/office/powerpoint/2010/main">
    <mc:Choice Requires="p14">
      <p:transition spd="med" p14:dur="700" advTm="36041">
        <p:fade/>
      </p:transition>
    </mc:Choice>
    <mc:Fallback xmlns="">
      <p:transition spd="med" advTm="360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D118-61B1-DDCD-A45C-8803F9000D1F}"/>
              </a:ext>
            </a:extLst>
          </p:cNvPr>
          <p:cNvSpPr>
            <a:spLocks noGrp="1"/>
          </p:cNvSpPr>
          <p:nvPr>
            <p:ph type="title"/>
          </p:nvPr>
        </p:nvSpPr>
        <p:spPr>
          <a:xfrm>
            <a:off x="838200" y="0"/>
            <a:ext cx="10515600" cy="1325563"/>
          </a:xfrm>
        </p:spPr>
        <p:txBody>
          <a:bodyPr/>
          <a:lstStyle/>
          <a:p>
            <a:r>
              <a:rPr lang="en-US" dirty="0"/>
              <a:t>Cost impacts of different Water Heaters</a:t>
            </a:r>
          </a:p>
        </p:txBody>
      </p:sp>
      <p:graphicFrame>
        <p:nvGraphicFramePr>
          <p:cNvPr id="3" name="Table 2">
            <a:extLst>
              <a:ext uri="{FF2B5EF4-FFF2-40B4-BE49-F238E27FC236}">
                <a16:creationId xmlns:a16="http://schemas.microsoft.com/office/drawing/2014/main" id="{2406492E-C874-551F-1292-EDEF5B671B9C}"/>
              </a:ext>
            </a:extLst>
          </p:cNvPr>
          <p:cNvGraphicFramePr>
            <a:graphicFrameLocks noGrp="1"/>
          </p:cNvGraphicFramePr>
          <p:nvPr>
            <p:extLst>
              <p:ext uri="{D42A27DB-BD31-4B8C-83A1-F6EECF244321}">
                <p14:modId xmlns:p14="http://schemas.microsoft.com/office/powerpoint/2010/main" val="1929073710"/>
              </p:ext>
            </p:extLst>
          </p:nvPr>
        </p:nvGraphicFramePr>
        <p:xfrm>
          <a:off x="695828" y="1660356"/>
          <a:ext cx="10800344" cy="4596062"/>
        </p:xfrm>
        <a:graphic>
          <a:graphicData uri="http://schemas.openxmlformats.org/drawingml/2006/table">
            <a:tbl>
              <a:tblPr>
                <a:tableStyleId>{5C22544A-7EE6-4342-B048-85BDC9FD1C3A}</a:tableStyleId>
              </a:tblPr>
              <a:tblGrid>
                <a:gridCol w="1350043">
                  <a:extLst>
                    <a:ext uri="{9D8B030D-6E8A-4147-A177-3AD203B41FA5}">
                      <a16:colId xmlns:a16="http://schemas.microsoft.com/office/drawing/2014/main" val="3661317137"/>
                    </a:ext>
                  </a:extLst>
                </a:gridCol>
                <a:gridCol w="1350043">
                  <a:extLst>
                    <a:ext uri="{9D8B030D-6E8A-4147-A177-3AD203B41FA5}">
                      <a16:colId xmlns:a16="http://schemas.microsoft.com/office/drawing/2014/main" val="2058150406"/>
                    </a:ext>
                  </a:extLst>
                </a:gridCol>
                <a:gridCol w="1350043">
                  <a:extLst>
                    <a:ext uri="{9D8B030D-6E8A-4147-A177-3AD203B41FA5}">
                      <a16:colId xmlns:a16="http://schemas.microsoft.com/office/drawing/2014/main" val="3180517009"/>
                    </a:ext>
                  </a:extLst>
                </a:gridCol>
                <a:gridCol w="1350043">
                  <a:extLst>
                    <a:ext uri="{9D8B030D-6E8A-4147-A177-3AD203B41FA5}">
                      <a16:colId xmlns:a16="http://schemas.microsoft.com/office/drawing/2014/main" val="2591436303"/>
                    </a:ext>
                  </a:extLst>
                </a:gridCol>
                <a:gridCol w="1350043">
                  <a:extLst>
                    <a:ext uri="{9D8B030D-6E8A-4147-A177-3AD203B41FA5}">
                      <a16:colId xmlns:a16="http://schemas.microsoft.com/office/drawing/2014/main" val="1226124570"/>
                    </a:ext>
                  </a:extLst>
                </a:gridCol>
                <a:gridCol w="1350043">
                  <a:extLst>
                    <a:ext uri="{9D8B030D-6E8A-4147-A177-3AD203B41FA5}">
                      <a16:colId xmlns:a16="http://schemas.microsoft.com/office/drawing/2014/main" val="627802831"/>
                    </a:ext>
                  </a:extLst>
                </a:gridCol>
                <a:gridCol w="1350043">
                  <a:extLst>
                    <a:ext uri="{9D8B030D-6E8A-4147-A177-3AD203B41FA5}">
                      <a16:colId xmlns:a16="http://schemas.microsoft.com/office/drawing/2014/main" val="1217317094"/>
                    </a:ext>
                  </a:extLst>
                </a:gridCol>
                <a:gridCol w="1350043">
                  <a:extLst>
                    <a:ext uri="{9D8B030D-6E8A-4147-A177-3AD203B41FA5}">
                      <a16:colId xmlns:a16="http://schemas.microsoft.com/office/drawing/2014/main" val="1937405755"/>
                    </a:ext>
                  </a:extLst>
                </a:gridCol>
              </a:tblGrid>
              <a:tr h="984870">
                <a:tc>
                  <a:txBody>
                    <a:bodyPr/>
                    <a:lstStyle/>
                    <a:p>
                      <a:pPr algn="l" fontAlgn="b"/>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Standard Gas-fired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Condensing Gas-Fired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Gas-Fired ASHP Split System</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Resistance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Hybrid HP/ERWH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HP Split System with ERWH Backup</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HP Split System with ERWH Backup</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1650202965"/>
                  </a:ext>
                </a:extLst>
              </a:tr>
              <a:tr h="656581">
                <a:tc>
                  <a:txBody>
                    <a:bodyPr/>
                    <a:lstStyle/>
                    <a:p>
                      <a:pPr algn="l" fontAlgn="b"/>
                      <a:r>
                        <a:rPr lang="en-US" sz="1400" b="1" u="none" strike="noStrike" dirty="0">
                          <a:solidFill>
                            <a:schemeClr val="bg1"/>
                          </a:solidFill>
                          <a:effectLst/>
                        </a:rPr>
                        <a:t>First Year Energy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1,540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1,250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930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6,470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1,940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1,660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1,350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60240976"/>
                  </a:ext>
                </a:extLst>
              </a:tr>
              <a:tr h="656581">
                <a:tc>
                  <a:txBody>
                    <a:bodyPr/>
                    <a:lstStyle/>
                    <a:p>
                      <a:pPr algn="l" fontAlgn="b"/>
                      <a:r>
                        <a:rPr lang="en-US" sz="1400" b="1" u="none" strike="noStrike" dirty="0">
                          <a:solidFill>
                            <a:schemeClr val="bg1"/>
                          </a:solidFill>
                          <a:effectLst/>
                        </a:rPr>
                        <a:t>First Year Water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591915"/>
                  </a:ext>
                </a:extLst>
              </a:tr>
              <a:tr h="328290">
                <a:tc>
                  <a:txBody>
                    <a:bodyPr/>
                    <a:lstStyle/>
                    <a:p>
                      <a:pPr algn="l" fontAlgn="b"/>
                      <a:r>
                        <a:rPr lang="en-US" sz="1400" b="1" u="none" strike="noStrike" dirty="0">
                          <a:solidFill>
                            <a:schemeClr val="bg1"/>
                          </a:solidFill>
                          <a:effectLst/>
                        </a:rPr>
                        <a:t>Installed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2,450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4,340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30,215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3,190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8,460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7,990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7,990</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60892378"/>
                  </a:ext>
                </a:extLst>
              </a:tr>
              <a:tr h="328290">
                <a:tc>
                  <a:txBody>
                    <a:bodyPr/>
                    <a:lstStyle/>
                    <a:p>
                      <a:pPr algn="l" fontAlgn="b"/>
                      <a:r>
                        <a:rPr lang="en-US" sz="1400" b="1" u="none" strike="noStrike" dirty="0">
                          <a:solidFill>
                            <a:schemeClr val="bg1"/>
                          </a:solidFill>
                          <a:effectLst/>
                        </a:rPr>
                        <a:t>1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6,400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8,000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33,555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12,070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12,810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12,060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11,750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84930404"/>
                  </a:ext>
                </a:extLst>
              </a:tr>
              <a:tr h="328290">
                <a:tc>
                  <a:txBody>
                    <a:bodyPr/>
                    <a:lstStyle/>
                    <a:p>
                      <a:pPr algn="l" fontAlgn="b"/>
                      <a:r>
                        <a:rPr lang="en-US" sz="1400" b="1" u="none" strike="noStrike" dirty="0">
                          <a:solidFill>
                            <a:schemeClr val="bg1"/>
                          </a:solidFill>
                          <a:effectLst/>
                        </a:rPr>
                        <a:t>Payback Period</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5.9</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16.2</a:t>
                      </a:r>
                    </a:p>
                  </a:txBody>
                  <a:tcPr marL="6350" marR="6350" marT="6350" marB="0" anchor="b"/>
                </a:tc>
                <a:extLst>
                  <a:ext uri="{0D108BD9-81ED-4DB2-BD59-A6C34878D82A}">
                    <a16:rowId xmlns:a16="http://schemas.microsoft.com/office/drawing/2014/main" val="909514573"/>
                  </a:ext>
                </a:extLst>
              </a:tr>
              <a:tr h="328290">
                <a:tc>
                  <a:txBody>
                    <a:bodyPr/>
                    <a:lstStyle/>
                    <a:p>
                      <a:pPr algn="l" fontAlgn="b"/>
                      <a:r>
                        <a:rPr lang="en-US" sz="1400" b="1" u="none" strike="noStrike" dirty="0">
                          <a:solidFill>
                            <a:schemeClr val="bg1"/>
                          </a:solidFill>
                          <a:effectLst/>
                        </a:rPr>
                        <a:t>10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53,000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51,400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73,200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110,300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62,800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59,100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55,5000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16046814"/>
                  </a:ext>
                </a:extLst>
              </a:tr>
              <a:tr h="984870">
                <a:tc>
                  <a:txBody>
                    <a:bodyPr/>
                    <a:lstStyle/>
                    <a:p>
                      <a:pPr algn="l" fontAlgn="b"/>
                      <a:r>
                        <a:rPr lang="en-US" sz="1400" b="1" u="none" strike="noStrike" dirty="0">
                          <a:solidFill>
                            <a:schemeClr val="bg1"/>
                          </a:solidFill>
                          <a:effectLst/>
                        </a:rPr>
                        <a:t>Percentage Increase in 10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38.1%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108.1%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18.5%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11.5%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4.7%</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47658044"/>
                  </a:ext>
                </a:extLst>
              </a:tr>
            </a:tbl>
          </a:graphicData>
        </a:graphic>
      </p:graphicFrame>
      <p:pic>
        <p:nvPicPr>
          <p:cNvPr id="5" name="Sonido grabado">
            <a:hlinkClick r:id="" action="ppaction://media"/>
            <a:extLst>
              <a:ext uri="{FF2B5EF4-FFF2-40B4-BE49-F238E27FC236}">
                <a16:creationId xmlns:a16="http://schemas.microsoft.com/office/drawing/2014/main" id="{E8DE1949-AF19-22E1-8D92-190569D517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9515" y="400106"/>
            <a:ext cx="728569" cy="728569"/>
          </a:xfrm>
          <a:prstGeom prst="rect">
            <a:avLst/>
          </a:prstGeom>
        </p:spPr>
      </p:pic>
    </p:spTree>
    <p:extLst>
      <p:ext uri="{BB962C8B-B14F-4D97-AF65-F5344CB8AC3E}">
        <p14:creationId xmlns:p14="http://schemas.microsoft.com/office/powerpoint/2010/main" val="357170960"/>
      </p:ext>
    </p:extLst>
  </p:cSld>
  <p:clrMapOvr>
    <a:masterClrMapping/>
  </p:clrMapOvr>
  <mc:AlternateContent xmlns:mc="http://schemas.openxmlformats.org/markup-compatibility/2006" xmlns:p14="http://schemas.microsoft.com/office/powerpoint/2010/main">
    <mc:Choice Requires="p14">
      <p:transition spd="med" p14:dur="700" advTm="43581">
        <p:fade/>
      </p:transition>
    </mc:Choice>
    <mc:Fallback xmlns="">
      <p:transition spd="med" advTm="4358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U.REStAURANT – Poznan - a MICHELIN Guide Restaurant">
            <a:extLst>
              <a:ext uri="{FF2B5EF4-FFF2-40B4-BE49-F238E27FC236}">
                <a16:creationId xmlns:a16="http://schemas.microsoft.com/office/drawing/2014/main" id="{7CD5D1A7-5B10-CE46-01D3-72DCE2C1DDE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550E7-28FA-2E77-0C02-16CAEC978B89}"/>
              </a:ext>
            </a:extLst>
          </p:cNvPr>
          <p:cNvSpPr>
            <a:spLocks noGrp="1"/>
          </p:cNvSpPr>
          <p:nvPr>
            <p:ph type="title"/>
          </p:nvPr>
        </p:nvSpPr>
        <p:spPr>
          <a:xfrm>
            <a:off x="7531610" y="365125"/>
            <a:ext cx="3822189" cy="1899912"/>
          </a:xfrm>
        </p:spPr>
        <p:txBody>
          <a:bodyPr>
            <a:normAutofit/>
          </a:bodyPr>
          <a:lstStyle/>
          <a:p>
            <a:r>
              <a:rPr lang="en-US" sz="4000" dirty="0"/>
              <a:t>Full Service Kitchen Design</a:t>
            </a:r>
          </a:p>
        </p:txBody>
      </p:sp>
      <p:sp>
        <p:nvSpPr>
          <p:cNvPr id="3" name="Content Placeholder 2">
            <a:extLst>
              <a:ext uri="{FF2B5EF4-FFF2-40B4-BE49-F238E27FC236}">
                <a16:creationId xmlns:a16="http://schemas.microsoft.com/office/drawing/2014/main" id="{087FD133-B85F-C8E5-4BF0-8245AC2F64B3}"/>
              </a:ext>
            </a:extLst>
          </p:cNvPr>
          <p:cNvSpPr>
            <a:spLocks noGrp="1"/>
          </p:cNvSpPr>
          <p:nvPr>
            <p:ph idx="1"/>
          </p:nvPr>
        </p:nvSpPr>
        <p:spPr>
          <a:xfrm>
            <a:off x="7531610" y="2434201"/>
            <a:ext cx="3822189" cy="3742762"/>
          </a:xfrm>
        </p:spPr>
        <p:txBody>
          <a:bodyPr>
            <a:normAutofit/>
          </a:bodyPr>
          <a:lstStyle/>
          <a:p>
            <a:r>
              <a:rPr lang="en-US" sz="2000" dirty="0"/>
              <a:t>Has a PRSV in a dedicated </a:t>
            </a:r>
            <a:r>
              <a:rPr lang="en-US" sz="2000" dirty="0" err="1"/>
              <a:t>dishroom</a:t>
            </a:r>
            <a:endParaRPr lang="en-US" sz="2000" dirty="0"/>
          </a:p>
          <a:p>
            <a:r>
              <a:rPr lang="en-US" sz="2000" dirty="0"/>
              <a:t>Has a Door-Type Dishmachine</a:t>
            </a:r>
          </a:p>
          <a:p>
            <a:pPr lvl="1"/>
            <a:r>
              <a:rPr lang="en-US" sz="1600" dirty="0"/>
              <a:t>Hot water demand scales with dishmachine</a:t>
            </a:r>
          </a:p>
          <a:p>
            <a:r>
              <a:rPr lang="en-US" sz="2000" dirty="0"/>
              <a:t>Has a separate bar area and multiple utility/comp sinks</a:t>
            </a:r>
          </a:p>
        </p:txBody>
      </p:sp>
      <p:pic>
        <p:nvPicPr>
          <p:cNvPr id="5" name="Sonido grabado">
            <a:hlinkClick r:id="" action="ppaction://media"/>
            <a:extLst>
              <a:ext uri="{FF2B5EF4-FFF2-40B4-BE49-F238E27FC236}">
                <a16:creationId xmlns:a16="http://schemas.microsoft.com/office/drawing/2014/main" id="{A53ECCA2-BE6F-502E-C19D-0F327DC5E1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473" y="5192619"/>
            <a:ext cx="823856" cy="823856"/>
          </a:xfrm>
          <a:prstGeom prst="rect">
            <a:avLst/>
          </a:prstGeom>
        </p:spPr>
      </p:pic>
    </p:spTree>
    <p:extLst>
      <p:ext uri="{BB962C8B-B14F-4D97-AF65-F5344CB8AC3E}">
        <p14:creationId xmlns:p14="http://schemas.microsoft.com/office/powerpoint/2010/main" val="1526989772"/>
      </p:ext>
    </p:extLst>
  </p:cSld>
  <p:clrMapOvr>
    <a:masterClrMapping/>
  </p:clrMapOvr>
  <mc:AlternateContent xmlns:mc="http://schemas.openxmlformats.org/markup-compatibility/2006" xmlns:p14="http://schemas.microsoft.com/office/powerpoint/2010/main">
    <mc:Choice Requires="p14">
      <p:transition spd="med" p14:dur="700" advTm="46992">
        <p:fade/>
      </p:transition>
    </mc:Choice>
    <mc:Fallback xmlns="">
      <p:transition spd="med" advTm="469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6174-FCBF-2BAC-2C1B-BECF0F138F96}"/>
              </a:ext>
            </a:extLst>
          </p:cNvPr>
          <p:cNvSpPr>
            <a:spLocks noGrp="1"/>
          </p:cNvSpPr>
          <p:nvPr>
            <p:ph type="title"/>
          </p:nvPr>
        </p:nvSpPr>
        <p:spPr/>
        <p:txBody>
          <a:bodyPr/>
          <a:lstStyle/>
          <a:p>
            <a:r>
              <a:rPr lang="en-US" dirty="0"/>
              <a:t>Potential Full-Service Options</a:t>
            </a:r>
          </a:p>
        </p:txBody>
      </p:sp>
      <p:sp>
        <p:nvSpPr>
          <p:cNvPr id="3" name="Content Placeholder 2">
            <a:extLst>
              <a:ext uri="{FF2B5EF4-FFF2-40B4-BE49-F238E27FC236}">
                <a16:creationId xmlns:a16="http://schemas.microsoft.com/office/drawing/2014/main" id="{09A21F3B-FA30-A1B8-82AE-5347FE006295}"/>
              </a:ext>
            </a:extLst>
          </p:cNvPr>
          <p:cNvSpPr>
            <a:spLocks noGrp="1"/>
          </p:cNvSpPr>
          <p:nvPr>
            <p:ph idx="1"/>
          </p:nvPr>
        </p:nvSpPr>
        <p:spPr/>
        <p:txBody>
          <a:bodyPr>
            <a:normAutofit/>
          </a:bodyPr>
          <a:lstStyle/>
          <a:p>
            <a:r>
              <a:rPr lang="en-US" dirty="0"/>
              <a:t>Dishmachine: Standard Efficiency High Temp vs. Heat Recovery Door-type, 250 racks washed per day</a:t>
            </a:r>
          </a:p>
          <a:p>
            <a:r>
              <a:rPr lang="en-US" dirty="0"/>
              <a:t>PRSV: 1.2 </a:t>
            </a:r>
            <a:r>
              <a:rPr lang="en-US" dirty="0" err="1"/>
              <a:t>gpm</a:t>
            </a:r>
            <a:r>
              <a:rPr lang="en-US" dirty="0"/>
              <a:t> vs. 0.7 </a:t>
            </a:r>
            <a:r>
              <a:rPr lang="en-US" dirty="0" err="1"/>
              <a:t>gpm</a:t>
            </a:r>
            <a:endParaRPr lang="en-US" dirty="0"/>
          </a:p>
          <a:p>
            <a:r>
              <a:rPr lang="en-US" dirty="0"/>
              <a:t>Distribution System: Continuous recirc vs. constant temp ECM vs. distributed generation</a:t>
            </a:r>
          </a:p>
          <a:p>
            <a:r>
              <a:rPr lang="en-US" dirty="0"/>
              <a:t>Pipe insulation: Partially insulated vs. Continuous insulation</a:t>
            </a:r>
          </a:p>
          <a:p>
            <a:r>
              <a:rPr lang="en-US" dirty="0"/>
              <a:t>Water Heater: Standard DHW, Condensing DHW, Electric HP assist with condensing DHW, gas HP assist with condensing DHW, Hybrid HP/ER WH, single pass HP with swing tank </a:t>
            </a:r>
          </a:p>
        </p:txBody>
      </p:sp>
      <p:pic>
        <p:nvPicPr>
          <p:cNvPr id="5" name="Sonido grabado">
            <a:hlinkClick r:id="" action="ppaction://media"/>
            <a:extLst>
              <a:ext uri="{FF2B5EF4-FFF2-40B4-BE49-F238E27FC236}">
                <a16:creationId xmlns:a16="http://schemas.microsoft.com/office/drawing/2014/main" id="{707A5719-093D-98B7-72CF-0C835728D0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6372" y="540543"/>
            <a:ext cx="983457" cy="983457"/>
          </a:xfrm>
          <a:prstGeom prst="rect">
            <a:avLst/>
          </a:prstGeom>
        </p:spPr>
      </p:pic>
    </p:spTree>
    <p:extLst>
      <p:ext uri="{BB962C8B-B14F-4D97-AF65-F5344CB8AC3E}">
        <p14:creationId xmlns:p14="http://schemas.microsoft.com/office/powerpoint/2010/main" val="3925199680"/>
      </p:ext>
    </p:extLst>
  </p:cSld>
  <p:clrMapOvr>
    <a:masterClrMapping/>
  </p:clrMapOvr>
  <mc:AlternateContent xmlns:mc="http://schemas.openxmlformats.org/markup-compatibility/2006" xmlns:p14="http://schemas.microsoft.com/office/powerpoint/2010/main">
    <mc:Choice Requires="p14">
      <p:transition spd="med" p14:dur="700" advTm="68480">
        <p:fade/>
      </p:transition>
    </mc:Choice>
    <mc:Fallback xmlns="">
      <p:transition spd="med" advTm="68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F60B-55F5-8C33-A3CA-E5FA34A8C3FA}"/>
              </a:ext>
            </a:extLst>
          </p:cNvPr>
          <p:cNvSpPr>
            <a:spLocks noGrp="1"/>
          </p:cNvSpPr>
          <p:nvPr>
            <p:ph type="title"/>
          </p:nvPr>
        </p:nvSpPr>
        <p:spPr>
          <a:xfrm>
            <a:off x="838200" y="2766218"/>
            <a:ext cx="10515600" cy="1325563"/>
          </a:xfrm>
        </p:spPr>
        <p:txBody>
          <a:bodyPr/>
          <a:lstStyle/>
          <a:p>
            <a:r>
              <a:rPr lang="en-US" dirty="0"/>
              <a:t>Gas Water Heater FSR Examples</a:t>
            </a:r>
          </a:p>
        </p:txBody>
      </p:sp>
      <p:pic>
        <p:nvPicPr>
          <p:cNvPr id="4" name="Sonido grabado">
            <a:hlinkClick r:id="" action="ppaction://media"/>
            <a:extLst>
              <a:ext uri="{FF2B5EF4-FFF2-40B4-BE49-F238E27FC236}">
                <a16:creationId xmlns:a16="http://schemas.microsoft.com/office/drawing/2014/main" id="{371EEE20-55DB-80ED-3C52-D020D2D43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2592" y="3986680"/>
            <a:ext cx="1046816" cy="1046816"/>
          </a:xfrm>
          <a:prstGeom prst="rect">
            <a:avLst/>
          </a:prstGeom>
        </p:spPr>
      </p:pic>
    </p:spTree>
    <p:extLst>
      <p:ext uri="{BB962C8B-B14F-4D97-AF65-F5344CB8AC3E}">
        <p14:creationId xmlns:p14="http://schemas.microsoft.com/office/powerpoint/2010/main" val="688026441"/>
      </p:ext>
    </p:extLst>
  </p:cSld>
  <p:clrMapOvr>
    <a:masterClrMapping/>
  </p:clrMapOvr>
  <mc:AlternateContent xmlns:mc="http://schemas.openxmlformats.org/markup-compatibility/2006" xmlns:p14="http://schemas.microsoft.com/office/powerpoint/2010/main">
    <mc:Choice Requires="p14">
      <p:transition spd="med" p14:dur="700" advTm="8779">
        <p:fade/>
      </p:transition>
    </mc:Choice>
    <mc:Fallback xmlns="">
      <p:transition spd="med" advTm="87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66E4-B44F-C4A5-708A-F9C3195611ED}"/>
              </a:ext>
            </a:extLst>
          </p:cNvPr>
          <p:cNvSpPr>
            <a:spLocks noGrp="1"/>
          </p:cNvSpPr>
          <p:nvPr>
            <p:ph type="title"/>
          </p:nvPr>
        </p:nvSpPr>
        <p:spPr/>
        <p:txBody>
          <a:bodyPr/>
          <a:lstStyle/>
          <a:p>
            <a:r>
              <a:rPr lang="en-US" dirty="0"/>
              <a:t>System 1: Business as Usual</a:t>
            </a:r>
          </a:p>
        </p:txBody>
      </p:sp>
      <p:sp>
        <p:nvSpPr>
          <p:cNvPr id="3" name="Content Placeholder 2">
            <a:extLst>
              <a:ext uri="{FF2B5EF4-FFF2-40B4-BE49-F238E27FC236}">
                <a16:creationId xmlns:a16="http://schemas.microsoft.com/office/drawing/2014/main" id="{6F134060-C29A-6AAF-9B40-AC2E959B988E}"/>
              </a:ext>
            </a:extLst>
          </p:cNvPr>
          <p:cNvSpPr>
            <a:spLocks noGrp="1"/>
          </p:cNvSpPr>
          <p:nvPr>
            <p:ph idx="1"/>
          </p:nvPr>
        </p:nvSpPr>
        <p:spPr>
          <a:xfrm>
            <a:off x="838200" y="1825625"/>
            <a:ext cx="6027821" cy="4351338"/>
          </a:xfrm>
        </p:spPr>
        <p:txBody>
          <a:bodyPr/>
          <a:lstStyle/>
          <a:p>
            <a:r>
              <a:rPr lang="en-US" dirty="0"/>
              <a:t>70% TE Storage water heater set at 145F</a:t>
            </a:r>
          </a:p>
          <a:p>
            <a:r>
              <a:rPr lang="en-US" dirty="0"/>
              <a:t>Continuous recirculation, standard efficiency pump</a:t>
            </a:r>
          </a:p>
          <a:p>
            <a:r>
              <a:rPr lang="en-US" dirty="0"/>
              <a:t>Pipe insulation on straight distribution pipe only</a:t>
            </a:r>
          </a:p>
          <a:p>
            <a:r>
              <a:rPr lang="en-US" dirty="0"/>
              <a:t>ENERGY STAR High Temperature Door-Type </a:t>
            </a:r>
            <a:r>
              <a:rPr lang="en-US" dirty="0" err="1"/>
              <a:t>dishmachine</a:t>
            </a:r>
            <a:endParaRPr lang="en-US" dirty="0"/>
          </a:p>
        </p:txBody>
      </p:sp>
      <p:pic>
        <p:nvPicPr>
          <p:cNvPr id="4" name="Picture 3" descr="Several machines with different types of equipment&#10;&#10;Description automatically generated with medium confidence">
            <a:extLst>
              <a:ext uri="{FF2B5EF4-FFF2-40B4-BE49-F238E27FC236}">
                <a16:creationId xmlns:a16="http://schemas.microsoft.com/office/drawing/2014/main" id="{DE332210-1F8B-86DC-6FEB-8B037A5921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4221" y="1825625"/>
            <a:ext cx="1671232" cy="3770647"/>
          </a:xfrm>
          <a:prstGeom prst="rect">
            <a:avLst/>
          </a:prstGeom>
        </p:spPr>
      </p:pic>
      <p:pic>
        <p:nvPicPr>
          <p:cNvPr id="5" name="Picture 4" descr="Background pattern&#10;&#10;Description automatically generated">
            <a:extLst>
              <a:ext uri="{FF2B5EF4-FFF2-40B4-BE49-F238E27FC236}">
                <a16:creationId xmlns:a16="http://schemas.microsoft.com/office/drawing/2014/main" id="{7B294387-3594-2B4A-D47A-B1EB4704E5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7446" y="1459121"/>
            <a:ext cx="1486354" cy="4503654"/>
          </a:xfrm>
          <a:prstGeom prst="rect">
            <a:avLst/>
          </a:prstGeom>
        </p:spPr>
      </p:pic>
      <p:pic>
        <p:nvPicPr>
          <p:cNvPr id="7" name="Sonido grabado">
            <a:hlinkClick r:id="" action="ppaction://media"/>
            <a:extLst>
              <a:ext uri="{FF2B5EF4-FFF2-40B4-BE49-F238E27FC236}">
                <a16:creationId xmlns:a16="http://schemas.microsoft.com/office/drawing/2014/main" id="{286745CB-0D33-27A4-8B60-C9B028F660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26982" y="540543"/>
            <a:ext cx="783641" cy="783641"/>
          </a:xfrm>
          <a:prstGeom prst="rect">
            <a:avLst/>
          </a:prstGeom>
        </p:spPr>
      </p:pic>
    </p:spTree>
    <p:extLst>
      <p:ext uri="{BB962C8B-B14F-4D97-AF65-F5344CB8AC3E}">
        <p14:creationId xmlns:p14="http://schemas.microsoft.com/office/powerpoint/2010/main" val="4253493259"/>
      </p:ext>
    </p:extLst>
  </p:cSld>
  <p:clrMapOvr>
    <a:masterClrMapping/>
  </p:clrMapOvr>
  <mc:AlternateContent xmlns:mc="http://schemas.openxmlformats.org/markup-compatibility/2006" xmlns:p14="http://schemas.microsoft.com/office/powerpoint/2010/main">
    <mc:Choice Requires="p14">
      <p:transition spd="med" p14:dur="700" advTm="34942">
        <p:fade/>
      </p:transition>
    </mc:Choice>
    <mc:Fallback xmlns="">
      <p:transition spd="med" advTm="349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1DA4-A13C-1ED8-8764-86A8382A7EF0}"/>
              </a:ext>
            </a:extLst>
          </p:cNvPr>
          <p:cNvSpPr>
            <a:spLocks noGrp="1"/>
          </p:cNvSpPr>
          <p:nvPr>
            <p:ph type="title"/>
          </p:nvPr>
        </p:nvSpPr>
        <p:spPr/>
        <p:txBody>
          <a:bodyPr/>
          <a:lstStyle/>
          <a:p>
            <a:r>
              <a:rPr lang="en-US" dirty="0"/>
              <a:t>System 2: Fixture Improvements</a:t>
            </a:r>
          </a:p>
        </p:txBody>
      </p:sp>
      <p:sp>
        <p:nvSpPr>
          <p:cNvPr id="3" name="Content Placeholder 2">
            <a:extLst>
              <a:ext uri="{FF2B5EF4-FFF2-40B4-BE49-F238E27FC236}">
                <a16:creationId xmlns:a16="http://schemas.microsoft.com/office/drawing/2014/main" id="{727E4C0C-F94E-AD4F-E8FB-F0DCD22D29BD}"/>
              </a:ext>
            </a:extLst>
          </p:cNvPr>
          <p:cNvSpPr>
            <a:spLocks noGrp="1"/>
          </p:cNvSpPr>
          <p:nvPr>
            <p:ph idx="1"/>
          </p:nvPr>
        </p:nvSpPr>
        <p:spPr>
          <a:xfrm>
            <a:off x="581527" y="2505490"/>
            <a:ext cx="6557211" cy="2682207"/>
          </a:xfrm>
        </p:spPr>
        <p:txBody>
          <a:bodyPr/>
          <a:lstStyle/>
          <a:p>
            <a:r>
              <a:rPr lang="en-US" dirty="0"/>
              <a:t>Added Digital MMV</a:t>
            </a:r>
          </a:p>
          <a:p>
            <a:r>
              <a:rPr lang="en-US" dirty="0"/>
              <a:t>0.8 GPM PRSV</a:t>
            </a:r>
          </a:p>
          <a:p>
            <a:r>
              <a:rPr lang="en-US" dirty="0"/>
              <a:t>ECM Pump</a:t>
            </a:r>
          </a:p>
          <a:p>
            <a:r>
              <a:rPr lang="en-US" dirty="0"/>
              <a:t>Added pipe insulation</a:t>
            </a:r>
          </a:p>
          <a:p>
            <a:r>
              <a:rPr lang="en-US" dirty="0"/>
              <a:t>Reduced Distribution supply temp to 142F</a:t>
            </a:r>
          </a:p>
        </p:txBody>
      </p:sp>
      <p:pic>
        <p:nvPicPr>
          <p:cNvPr id="5" name="Picture 2" descr="3/4&quot; Press Union LEGIOMIX Electronic Mixing Valve">
            <a:extLst>
              <a:ext uri="{FF2B5EF4-FFF2-40B4-BE49-F238E27FC236}">
                <a16:creationId xmlns:a16="http://schemas.microsoft.com/office/drawing/2014/main" id="{C2869369-DBB9-05B8-F2E2-332FC20297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29500" y="1465343"/>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6" name="Sonido grabado">
            <a:hlinkClick r:id="" action="ppaction://media"/>
            <a:extLst>
              <a:ext uri="{FF2B5EF4-FFF2-40B4-BE49-F238E27FC236}">
                <a16:creationId xmlns:a16="http://schemas.microsoft.com/office/drawing/2014/main" id="{D03CC281-600C-A906-B244-4B52C1271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6460" y="671553"/>
            <a:ext cx="793790" cy="793790"/>
          </a:xfrm>
          <a:prstGeom prst="rect">
            <a:avLst/>
          </a:prstGeom>
        </p:spPr>
      </p:pic>
    </p:spTree>
    <p:extLst>
      <p:ext uri="{BB962C8B-B14F-4D97-AF65-F5344CB8AC3E}">
        <p14:creationId xmlns:p14="http://schemas.microsoft.com/office/powerpoint/2010/main" val="3892459198"/>
      </p:ext>
    </p:extLst>
  </p:cSld>
  <p:clrMapOvr>
    <a:masterClrMapping/>
  </p:clrMapOvr>
  <mc:AlternateContent xmlns:mc="http://schemas.openxmlformats.org/markup-compatibility/2006" xmlns:p14="http://schemas.microsoft.com/office/powerpoint/2010/main">
    <mc:Choice Requires="p14">
      <p:transition spd="med" p14:dur="700" advTm="34273">
        <p:fade/>
      </p:transition>
    </mc:Choice>
    <mc:Fallback xmlns="">
      <p:transition spd="med" advTm="342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2B71-2179-1372-068B-117E8BCED0F7}"/>
              </a:ext>
            </a:extLst>
          </p:cNvPr>
          <p:cNvSpPr>
            <a:spLocks noGrp="1"/>
          </p:cNvSpPr>
          <p:nvPr>
            <p:ph type="title"/>
          </p:nvPr>
        </p:nvSpPr>
        <p:spPr/>
        <p:txBody>
          <a:bodyPr/>
          <a:lstStyle/>
          <a:p>
            <a:r>
              <a:rPr lang="en-US" dirty="0"/>
              <a:t>System 3: Heat Recovery Dishmachine</a:t>
            </a:r>
          </a:p>
        </p:txBody>
      </p:sp>
      <p:sp>
        <p:nvSpPr>
          <p:cNvPr id="3" name="Content Placeholder 2">
            <a:extLst>
              <a:ext uri="{FF2B5EF4-FFF2-40B4-BE49-F238E27FC236}">
                <a16:creationId xmlns:a16="http://schemas.microsoft.com/office/drawing/2014/main" id="{71CEA6A5-3E23-0CBF-403C-2BA51F3CB4A1}"/>
              </a:ext>
            </a:extLst>
          </p:cNvPr>
          <p:cNvSpPr>
            <a:spLocks noGrp="1"/>
          </p:cNvSpPr>
          <p:nvPr>
            <p:ph idx="1"/>
          </p:nvPr>
        </p:nvSpPr>
        <p:spPr>
          <a:xfrm>
            <a:off x="1656347" y="3013116"/>
            <a:ext cx="4920916" cy="1976354"/>
          </a:xfrm>
        </p:spPr>
        <p:txBody>
          <a:bodyPr/>
          <a:lstStyle/>
          <a:p>
            <a:r>
              <a:rPr lang="en-US" dirty="0"/>
              <a:t>Drops operating temp to 122F</a:t>
            </a:r>
          </a:p>
          <a:p>
            <a:r>
              <a:rPr lang="en-US" dirty="0"/>
              <a:t>Improves efficiency of water heater to 90%</a:t>
            </a:r>
          </a:p>
        </p:txBody>
      </p:sp>
      <p:pic>
        <p:nvPicPr>
          <p:cNvPr id="4" name="Picture 4" descr="http://www.vvt.eu/files/products/large/989-en-dv-802-7.jpg">
            <a:extLst>
              <a:ext uri="{FF2B5EF4-FFF2-40B4-BE49-F238E27FC236}">
                <a16:creationId xmlns:a16="http://schemas.microsoft.com/office/drawing/2014/main" id="{382E2E05-C598-E2C3-5513-2A804CF95FE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80420" y="1715511"/>
            <a:ext cx="1957137" cy="4571565"/>
          </a:xfrm>
          <a:prstGeom prst="rect">
            <a:avLst/>
          </a:prstGeom>
          <a:noFill/>
          <a:extLst>
            <a:ext uri="{909E8E84-426E-40DD-AFC4-6F175D3DCCD1}">
              <a14:hiddenFill xmlns:a14="http://schemas.microsoft.com/office/drawing/2010/main">
                <a:solidFill>
                  <a:srgbClr val="FFFFFF"/>
                </a:solidFill>
              </a14:hiddenFill>
            </a:ext>
          </a:extLst>
        </p:spPr>
      </p:pic>
      <p:pic>
        <p:nvPicPr>
          <p:cNvPr id="6" name="Sonido grabado">
            <a:hlinkClick r:id="" action="ppaction://media"/>
            <a:extLst>
              <a:ext uri="{FF2B5EF4-FFF2-40B4-BE49-F238E27FC236}">
                <a16:creationId xmlns:a16="http://schemas.microsoft.com/office/drawing/2014/main" id="{B9DEBB03-D75E-759A-9F31-A81EF29CC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4009" y="538115"/>
            <a:ext cx="979581" cy="979581"/>
          </a:xfrm>
          <a:prstGeom prst="rect">
            <a:avLst/>
          </a:prstGeom>
        </p:spPr>
      </p:pic>
    </p:spTree>
    <p:extLst>
      <p:ext uri="{BB962C8B-B14F-4D97-AF65-F5344CB8AC3E}">
        <p14:creationId xmlns:p14="http://schemas.microsoft.com/office/powerpoint/2010/main" val="2185253021"/>
      </p:ext>
    </p:extLst>
  </p:cSld>
  <p:clrMapOvr>
    <a:masterClrMapping/>
  </p:clrMapOvr>
  <mc:AlternateContent xmlns:mc="http://schemas.openxmlformats.org/markup-compatibility/2006" xmlns:p14="http://schemas.microsoft.com/office/powerpoint/2010/main">
    <mc:Choice Requires="p14">
      <p:transition spd="med" p14:dur="700" advTm="17951">
        <p:fade/>
      </p:transition>
    </mc:Choice>
    <mc:Fallback xmlns="">
      <p:transition spd="med" advTm="179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CDEB8-A05C-4F93-B20D-A1BC9F2EFA50}"/>
              </a:ext>
            </a:extLst>
          </p:cNvPr>
          <p:cNvPicPr>
            <a:picLocks noChangeAspect="1"/>
          </p:cNvPicPr>
          <p:nvPr/>
        </p:nvPicPr>
        <p:blipFill>
          <a:blip r:embed="rId5"/>
          <a:stretch>
            <a:fillRect/>
          </a:stretch>
        </p:blipFill>
        <p:spPr>
          <a:xfrm>
            <a:off x="6291617" y="287091"/>
            <a:ext cx="2836237" cy="2897138"/>
          </a:xfrm>
          <a:prstGeom prst="rect">
            <a:avLst/>
          </a:prstGeom>
        </p:spPr>
      </p:pic>
      <p:pic>
        <p:nvPicPr>
          <p:cNvPr id="13" name="Picture 12">
            <a:extLst>
              <a:ext uri="{FF2B5EF4-FFF2-40B4-BE49-F238E27FC236}">
                <a16:creationId xmlns:a16="http://schemas.microsoft.com/office/drawing/2014/main" id="{11EEB963-A12C-4A0C-9F52-A27FE246071A}"/>
              </a:ext>
            </a:extLst>
          </p:cNvPr>
          <p:cNvPicPr>
            <a:picLocks noChangeAspect="1"/>
          </p:cNvPicPr>
          <p:nvPr/>
        </p:nvPicPr>
        <p:blipFill>
          <a:blip r:embed="rId6"/>
          <a:stretch>
            <a:fillRect/>
          </a:stretch>
        </p:blipFill>
        <p:spPr>
          <a:xfrm>
            <a:off x="9251552" y="267786"/>
            <a:ext cx="2776064" cy="2897138"/>
          </a:xfrm>
          <a:prstGeom prst="rect">
            <a:avLst/>
          </a:prstGeom>
        </p:spPr>
      </p:pic>
      <p:pic>
        <p:nvPicPr>
          <p:cNvPr id="15" name="Picture 14">
            <a:extLst>
              <a:ext uri="{FF2B5EF4-FFF2-40B4-BE49-F238E27FC236}">
                <a16:creationId xmlns:a16="http://schemas.microsoft.com/office/drawing/2014/main" id="{F8554F9F-F57A-4B6A-8363-F5202CE6C976}"/>
              </a:ext>
            </a:extLst>
          </p:cNvPr>
          <p:cNvPicPr>
            <a:picLocks noChangeAspect="1"/>
          </p:cNvPicPr>
          <p:nvPr/>
        </p:nvPicPr>
        <p:blipFill>
          <a:blip r:embed="rId7"/>
          <a:stretch>
            <a:fillRect/>
          </a:stretch>
        </p:blipFill>
        <p:spPr>
          <a:xfrm>
            <a:off x="9199598" y="3399778"/>
            <a:ext cx="2852000" cy="2913240"/>
          </a:xfrm>
          <a:prstGeom prst="rect">
            <a:avLst/>
          </a:prstGeom>
        </p:spPr>
      </p:pic>
      <p:pic>
        <p:nvPicPr>
          <p:cNvPr id="17" name="Picture 16">
            <a:extLst>
              <a:ext uri="{FF2B5EF4-FFF2-40B4-BE49-F238E27FC236}">
                <a16:creationId xmlns:a16="http://schemas.microsoft.com/office/drawing/2014/main" id="{D2EC9E1C-50C8-4756-804F-0CF90F0CEBB9}"/>
              </a:ext>
            </a:extLst>
          </p:cNvPr>
          <p:cNvPicPr>
            <a:picLocks noChangeAspect="1"/>
          </p:cNvPicPr>
          <p:nvPr/>
        </p:nvPicPr>
        <p:blipFill>
          <a:blip r:embed="rId8"/>
          <a:stretch>
            <a:fillRect/>
          </a:stretch>
        </p:blipFill>
        <p:spPr>
          <a:xfrm>
            <a:off x="6291617" y="3403542"/>
            <a:ext cx="2795054" cy="2908249"/>
          </a:xfrm>
          <a:prstGeom prst="rect">
            <a:avLst/>
          </a:prstGeom>
        </p:spPr>
      </p:pic>
      <p:pic>
        <p:nvPicPr>
          <p:cNvPr id="19" name="Picture 18">
            <a:extLst>
              <a:ext uri="{FF2B5EF4-FFF2-40B4-BE49-F238E27FC236}">
                <a16:creationId xmlns:a16="http://schemas.microsoft.com/office/drawing/2014/main" id="{2E036746-3B95-4F4A-8365-52DB5F876B05}"/>
              </a:ext>
            </a:extLst>
          </p:cNvPr>
          <p:cNvPicPr>
            <a:picLocks noChangeAspect="1"/>
          </p:cNvPicPr>
          <p:nvPr/>
        </p:nvPicPr>
        <p:blipFill>
          <a:blip r:embed="rId9"/>
          <a:stretch>
            <a:fillRect/>
          </a:stretch>
        </p:blipFill>
        <p:spPr>
          <a:xfrm>
            <a:off x="3206495" y="245833"/>
            <a:ext cx="2938215" cy="2929365"/>
          </a:xfrm>
          <a:prstGeom prst="rect">
            <a:avLst/>
          </a:prstGeom>
        </p:spPr>
      </p:pic>
      <p:pic>
        <p:nvPicPr>
          <p:cNvPr id="21" name="Picture 20">
            <a:extLst>
              <a:ext uri="{FF2B5EF4-FFF2-40B4-BE49-F238E27FC236}">
                <a16:creationId xmlns:a16="http://schemas.microsoft.com/office/drawing/2014/main" id="{5F951D2B-EED3-45C6-880A-0FF402F056F2}"/>
              </a:ext>
            </a:extLst>
          </p:cNvPr>
          <p:cNvPicPr>
            <a:picLocks noChangeAspect="1"/>
          </p:cNvPicPr>
          <p:nvPr/>
        </p:nvPicPr>
        <p:blipFill>
          <a:blip r:embed="rId10"/>
          <a:stretch>
            <a:fillRect/>
          </a:stretch>
        </p:blipFill>
        <p:spPr>
          <a:xfrm>
            <a:off x="258588" y="235559"/>
            <a:ext cx="2817360" cy="2929365"/>
          </a:xfrm>
          <a:prstGeom prst="rect">
            <a:avLst/>
          </a:prstGeom>
        </p:spPr>
      </p:pic>
      <p:pic>
        <p:nvPicPr>
          <p:cNvPr id="22" name="Picture 21">
            <a:extLst>
              <a:ext uri="{FF2B5EF4-FFF2-40B4-BE49-F238E27FC236}">
                <a16:creationId xmlns:a16="http://schemas.microsoft.com/office/drawing/2014/main" id="{805BDE4C-B5DE-4D80-8729-FD39738F20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454" y="3712617"/>
            <a:ext cx="2796466" cy="2640845"/>
          </a:xfrm>
          <a:prstGeom prst="rect">
            <a:avLst/>
          </a:prstGeom>
        </p:spPr>
      </p:pic>
      <p:sp>
        <p:nvSpPr>
          <p:cNvPr id="23" name="TextBox 22">
            <a:extLst>
              <a:ext uri="{FF2B5EF4-FFF2-40B4-BE49-F238E27FC236}">
                <a16:creationId xmlns:a16="http://schemas.microsoft.com/office/drawing/2014/main" id="{8D71256E-A9A6-43FA-908C-6694773A67D8}"/>
              </a:ext>
            </a:extLst>
          </p:cNvPr>
          <p:cNvSpPr txBox="1"/>
          <p:nvPr/>
        </p:nvSpPr>
        <p:spPr>
          <a:xfrm>
            <a:off x="2956328" y="4523870"/>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ENERGY WISE</a:t>
            </a:r>
          </a:p>
        </p:txBody>
      </p:sp>
      <p:sp>
        <p:nvSpPr>
          <p:cNvPr id="24" name="TextBox 23">
            <a:extLst>
              <a:ext uri="{FF2B5EF4-FFF2-40B4-BE49-F238E27FC236}">
                <a16:creationId xmlns:a16="http://schemas.microsoft.com/office/drawing/2014/main" id="{78A6FACE-46D8-4970-A171-57FA00A2798B}"/>
              </a:ext>
            </a:extLst>
          </p:cNvPr>
          <p:cNvSpPr txBox="1"/>
          <p:nvPr/>
        </p:nvSpPr>
        <p:spPr>
          <a:xfrm>
            <a:off x="2986675" y="5533341"/>
            <a:ext cx="2651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BC">
                    <a:lumMod val="50000"/>
                  </a:srgbClr>
                </a:solidFill>
                <a:effectLst/>
                <a:uLnTx/>
                <a:uFillTx/>
                <a:latin typeface="Arial Black" panose="020B0A04020102020204" pitchFamily="34" charset="0"/>
                <a:ea typeface="+mn-ea"/>
                <a:cs typeface="+mn-cs"/>
              </a:rPr>
              <a:t>CAEnergyWise.com</a:t>
            </a:r>
          </a:p>
        </p:txBody>
      </p:sp>
      <p:pic>
        <p:nvPicPr>
          <p:cNvPr id="3" name="Sonido grabado">
            <a:hlinkClick r:id="" action="ppaction://media"/>
            <a:extLst>
              <a:ext uri="{FF2B5EF4-FFF2-40B4-BE49-F238E27FC236}">
                <a16:creationId xmlns:a16="http://schemas.microsoft.com/office/drawing/2014/main" id="{17A53130-9953-7B74-8FBA-867DA15E9F0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981364" y="3462647"/>
            <a:ext cx="801926" cy="801926"/>
          </a:xfrm>
          <a:prstGeom prst="rect">
            <a:avLst/>
          </a:prstGeom>
        </p:spPr>
      </p:pic>
    </p:spTree>
    <p:extLst>
      <p:ext uri="{BB962C8B-B14F-4D97-AF65-F5344CB8AC3E}">
        <p14:creationId xmlns:p14="http://schemas.microsoft.com/office/powerpoint/2010/main" val="1390482496"/>
      </p:ext>
    </p:extLst>
  </p:cSld>
  <p:clrMapOvr>
    <a:masterClrMapping/>
  </p:clrMapOvr>
  <mc:AlternateContent xmlns:mc="http://schemas.openxmlformats.org/markup-compatibility/2006" xmlns:p14="http://schemas.microsoft.com/office/powerpoint/2010/main">
    <mc:Choice Requires="p14">
      <p:transition spd="med" p14:dur="700" advTm="44582">
        <p:fade/>
      </p:transition>
    </mc:Choice>
    <mc:Fallback xmlns="">
      <p:transition spd="med" advTm="445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B06E-2843-E1D0-5FA8-89CC0358510B}"/>
              </a:ext>
            </a:extLst>
          </p:cNvPr>
          <p:cNvSpPr>
            <a:spLocks noGrp="1"/>
          </p:cNvSpPr>
          <p:nvPr>
            <p:ph type="title"/>
          </p:nvPr>
        </p:nvSpPr>
        <p:spPr/>
        <p:txBody>
          <a:bodyPr/>
          <a:lstStyle/>
          <a:p>
            <a:r>
              <a:rPr lang="en-US" dirty="0"/>
              <a:t>System 4+5: Gas Fired DHW system with Electric HP Assist</a:t>
            </a:r>
          </a:p>
        </p:txBody>
      </p:sp>
      <p:pic>
        <p:nvPicPr>
          <p:cNvPr id="5" name="Picture 4" descr="Diagram of a heating system&#10;&#10;Description automatically generated">
            <a:extLst>
              <a:ext uri="{FF2B5EF4-FFF2-40B4-BE49-F238E27FC236}">
                <a16:creationId xmlns:a16="http://schemas.microsoft.com/office/drawing/2014/main" id="{552C5ECB-2DBC-B84C-0B88-D80E60090D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75372" y="1815070"/>
            <a:ext cx="5727031" cy="4677805"/>
          </a:xfrm>
          <a:prstGeom prst="rect">
            <a:avLst/>
          </a:prstGeom>
        </p:spPr>
      </p:pic>
      <p:pic>
        <p:nvPicPr>
          <p:cNvPr id="4" name="Sonido grabado">
            <a:hlinkClick r:id="" action="ppaction://media"/>
            <a:extLst>
              <a:ext uri="{FF2B5EF4-FFF2-40B4-BE49-F238E27FC236}">
                <a16:creationId xmlns:a16="http://schemas.microsoft.com/office/drawing/2014/main" id="{C444C011-1683-4BEC-1A08-1640C1671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9368" y="490443"/>
            <a:ext cx="872192" cy="872192"/>
          </a:xfrm>
          <a:prstGeom prst="rect">
            <a:avLst/>
          </a:prstGeom>
        </p:spPr>
      </p:pic>
    </p:spTree>
    <p:extLst>
      <p:ext uri="{BB962C8B-B14F-4D97-AF65-F5344CB8AC3E}">
        <p14:creationId xmlns:p14="http://schemas.microsoft.com/office/powerpoint/2010/main" val="1255494246"/>
      </p:ext>
    </p:extLst>
  </p:cSld>
  <p:clrMapOvr>
    <a:masterClrMapping/>
  </p:clrMapOvr>
  <mc:AlternateContent xmlns:mc="http://schemas.openxmlformats.org/markup-compatibility/2006" xmlns:p14="http://schemas.microsoft.com/office/powerpoint/2010/main">
    <mc:Choice Requires="p14">
      <p:transition spd="med" p14:dur="700" advTm="11384">
        <p:fade/>
      </p:transition>
    </mc:Choice>
    <mc:Fallback xmlns="">
      <p:transition spd="med" advTm="113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6BD-D01F-046C-4D80-7CAE9DF814B7}"/>
              </a:ext>
            </a:extLst>
          </p:cNvPr>
          <p:cNvSpPr>
            <a:spLocks noGrp="1"/>
          </p:cNvSpPr>
          <p:nvPr>
            <p:ph type="title"/>
          </p:nvPr>
        </p:nvSpPr>
        <p:spPr/>
        <p:txBody>
          <a:bodyPr/>
          <a:lstStyle/>
          <a:p>
            <a:r>
              <a:rPr lang="en-US" dirty="0"/>
              <a:t>FSR System Water Usage</a:t>
            </a:r>
          </a:p>
        </p:txBody>
      </p:sp>
      <p:graphicFrame>
        <p:nvGraphicFramePr>
          <p:cNvPr id="6" name="Table 5">
            <a:extLst>
              <a:ext uri="{FF2B5EF4-FFF2-40B4-BE49-F238E27FC236}">
                <a16:creationId xmlns:a16="http://schemas.microsoft.com/office/drawing/2014/main" id="{DA018714-E0E2-9EE7-8FA3-AAE00DB98F14}"/>
              </a:ext>
            </a:extLst>
          </p:cNvPr>
          <p:cNvGraphicFramePr>
            <a:graphicFrameLocks noGrp="1"/>
          </p:cNvGraphicFramePr>
          <p:nvPr>
            <p:extLst>
              <p:ext uri="{D42A27DB-BD31-4B8C-83A1-F6EECF244321}">
                <p14:modId xmlns:p14="http://schemas.microsoft.com/office/powerpoint/2010/main" val="4186632640"/>
              </p:ext>
            </p:extLst>
          </p:nvPr>
        </p:nvGraphicFramePr>
        <p:xfrm>
          <a:off x="838199" y="1840832"/>
          <a:ext cx="10515600" cy="4223084"/>
        </p:xfrm>
        <a:graphic>
          <a:graphicData uri="http://schemas.openxmlformats.org/drawingml/2006/table">
            <a:tbl>
              <a:tblPr>
                <a:tableStyleId>{5C22544A-7EE6-4342-B048-85BDC9FD1C3A}</a:tableStyleId>
              </a:tblPr>
              <a:tblGrid>
                <a:gridCol w="1752600">
                  <a:extLst>
                    <a:ext uri="{9D8B030D-6E8A-4147-A177-3AD203B41FA5}">
                      <a16:colId xmlns:a16="http://schemas.microsoft.com/office/drawing/2014/main" val="578897767"/>
                    </a:ext>
                  </a:extLst>
                </a:gridCol>
                <a:gridCol w="1752600">
                  <a:extLst>
                    <a:ext uri="{9D8B030D-6E8A-4147-A177-3AD203B41FA5}">
                      <a16:colId xmlns:a16="http://schemas.microsoft.com/office/drawing/2014/main" val="843488793"/>
                    </a:ext>
                  </a:extLst>
                </a:gridCol>
                <a:gridCol w="1752600">
                  <a:extLst>
                    <a:ext uri="{9D8B030D-6E8A-4147-A177-3AD203B41FA5}">
                      <a16:colId xmlns:a16="http://schemas.microsoft.com/office/drawing/2014/main" val="619865999"/>
                    </a:ext>
                  </a:extLst>
                </a:gridCol>
                <a:gridCol w="1752600">
                  <a:extLst>
                    <a:ext uri="{9D8B030D-6E8A-4147-A177-3AD203B41FA5}">
                      <a16:colId xmlns:a16="http://schemas.microsoft.com/office/drawing/2014/main" val="407458430"/>
                    </a:ext>
                  </a:extLst>
                </a:gridCol>
                <a:gridCol w="1752600">
                  <a:extLst>
                    <a:ext uri="{9D8B030D-6E8A-4147-A177-3AD203B41FA5}">
                      <a16:colId xmlns:a16="http://schemas.microsoft.com/office/drawing/2014/main" val="3593545505"/>
                    </a:ext>
                  </a:extLst>
                </a:gridCol>
                <a:gridCol w="1752600">
                  <a:extLst>
                    <a:ext uri="{9D8B030D-6E8A-4147-A177-3AD203B41FA5}">
                      <a16:colId xmlns:a16="http://schemas.microsoft.com/office/drawing/2014/main" val="3597617484"/>
                    </a:ext>
                  </a:extLst>
                </a:gridCol>
              </a:tblGrid>
              <a:tr h="1055771">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24986862"/>
                  </a:ext>
                </a:extLst>
              </a:tr>
              <a:tr h="1319714">
                <a:tc>
                  <a:txBody>
                    <a:bodyPr/>
                    <a:lstStyle/>
                    <a:p>
                      <a:pPr algn="l" fontAlgn="b"/>
                      <a:r>
                        <a:rPr lang="en-US" sz="1600" b="1" u="none" strike="noStrike" dirty="0">
                          <a:solidFill>
                            <a:schemeClr val="bg1"/>
                          </a:solidFill>
                          <a:effectLst/>
                        </a:rPr>
                        <a:t>Dish Machine Water Use (250 Racks, includes fills and top offs)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339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339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00480215"/>
                  </a:ext>
                </a:extLst>
              </a:tr>
              <a:tr h="527885">
                <a:tc>
                  <a:txBody>
                    <a:bodyPr/>
                    <a:lstStyle/>
                    <a:p>
                      <a:pPr algn="l" fontAlgn="b"/>
                      <a:r>
                        <a:rPr lang="en-US" sz="1600" b="1" u="none" strike="noStrike" dirty="0">
                          <a:solidFill>
                            <a:schemeClr val="bg1"/>
                          </a:solidFill>
                          <a:effectLst/>
                        </a:rPr>
                        <a:t>PRSV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108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99894229"/>
                  </a:ext>
                </a:extLst>
              </a:tr>
              <a:tr h="791829">
                <a:tc>
                  <a:txBody>
                    <a:bodyPr/>
                    <a:lstStyle/>
                    <a:p>
                      <a:pPr algn="l" fontAlgn="b"/>
                      <a:r>
                        <a:rPr lang="en-US" sz="1600" b="1" u="none" strike="noStrike" dirty="0">
                          <a:solidFill>
                            <a:schemeClr val="bg1"/>
                          </a:solidFill>
                          <a:effectLst/>
                        </a:rPr>
                        <a:t>Dishmachine Cold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47232842"/>
                  </a:ext>
                </a:extLst>
              </a:tr>
              <a:tr h="527885">
                <a:tc>
                  <a:txBody>
                    <a:bodyPr/>
                    <a:lstStyle/>
                    <a:p>
                      <a:pPr algn="l" fontAlgn="b"/>
                      <a:r>
                        <a:rPr lang="en-US" sz="1600" b="1" u="none" strike="noStrike" dirty="0">
                          <a:solidFill>
                            <a:schemeClr val="bg1"/>
                          </a:solidFill>
                          <a:effectLst/>
                        </a:rPr>
                        <a:t>Total Hot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847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811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472</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0744345"/>
                  </a:ext>
                </a:extLst>
              </a:tr>
            </a:tbl>
          </a:graphicData>
        </a:graphic>
      </p:graphicFrame>
      <p:pic>
        <p:nvPicPr>
          <p:cNvPr id="4" name="Sonido grabado">
            <a:hlinkClick r:id="" action="ppaction://media"/>
            <a:extLst>
              <a:ext uri="{FF2B5EF4-FFF2-40B4-BE49-F238E27FC236}">
                <a16:creationId xmlns:a16="http://schemas.microsoft.com/office/drawing/2014/main" id="{FB54159B-F2A8-E342-1BC5-A213221C7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6630" y="387537"/>
            <a:ext cx="957169" cy="957169"/>
          </a:xfrm>
          <a:prstGeom prst="rect">
            <a:avLst/>
          </a:prstGeom>
        </p:spPr>
      </p:pic>
    </p:spTree>
    <p:extLst>
      <p:ext uri="{BB962C8B-B14F-4D97-AF65-F5344CB8AC3E}">
        <p14:creationId xmlns:p14="http://schemas.microsoft.com/office/powerpoint/2010/main" val="2775705870"/>
      </p:ext>
    </p:extLst>
  </p:cSld>
  <p:clrMapOvr>
    <a:masterClrMapping/>
  </p:clrMapOvr>
  <mc:AlternateContent xmlns:mc="http://schemas.openxmlformats.org/markup-compatibility/2006" xmlns:p14="http://schemas.microsoft.com/office/powerpoint/2010/main">
    <mc:Choice Requires="p14">
      <p:transition spd="med" p14:dur="700" advTm="57836">
        <p:fade/>
      </p:transition>
    </mc:Choice>
    <mc:Fallback xmlns="">
      <p:transition spd="med" advTm="578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6BD-D01F-046C-4D80-7CAE9DF814B7}"/>
              </a:ext>
            </a:extLst>
          </p:cNvPr>
          <p:cNvSpPr>
            <a:spLocks noGrp="1"/>
          </p:cNvSpPr>
          <p:nvPr>
            <p:ph type="title"/>
          </p:nvPr>
        </p:nvSpPr>
        <p:spPr/>
        <p:txBody>
          <a:bodyPr/>
          <a:lstStyle/>
          <a:p>
            <a:r>
              <a:rPr lang="en-US" dirty="0"/>
              <a:t>FSR System Energy Usage</a:t>
            </a:r>
          </a:p>
        </p:txBody>
      </p:sp>
      <p:graphicFrame>
        <p:nvGraphicFramePr>
          <p:cNvPr id="3" name="Table 2">
            <a:extLst>
              <a:ext uri="{FF2B5EF4-FFF2-40B4-BE49-F238E27FC236}">
                <a16:creationId xmlns:a16="http://schemas.microsoft.com/office/drawing/2014/main" id="{D84CD43E-7065-9272-B498-CE39BF117E05}"/>
              </a:ext>
            </a:extLst>
          </p:cNvPr>
          <p:cNvGraphicFramePr>
            <a:graphicFrameLocks noGrp="1"/>
          </p:cNvGraphicFramePr>
          <p:nvPr>
            <p:extLst>
              <p:ext uri="{D42A27DB-BD31-4B8C-83A1-F6EECF244321}">
                <p14:modId xmlns:p14="http://schemas.microsoft.com/office/powerpoint/2010/main" val="4077334236"/>
              </p:ext>
            </p:extLst>
          </p:nvPr>
        </p:nvGraphicFramePr>
        <p:xfrm>
          <a:off x="994611" y="1363579"/>
          <a:ext cx="10202778" cy="4932613"/>
        </p:xfrm>
        <a:graphic>
          <a:graphicData uri="http://schemas.openxmlformats.org/drawingml/2006/table">
            <a:tbl>
              <a:tblPr>
                <a:tableStyleId>{5C22544A-7EE6-4342-B048-85BDC9FD1C3A}</a:tableStyleId>
              </a:tblPr>
              <a:tblGrid>
                <a:gridCol w="1700463">
                  <a:extLst>
                    <a:ext uri="{9D8B030D-6E8A-4147-A177-3AD203B41FA5}">
                      <a16:colId xmlns:a16="http://schemas.microsoft.com/office/drawing/2014/main" val="1005701992"/>
                    </a:ext>
                  </a:extLst>
                </a:gridCol>
                <a:gridCol w="1700463">
                  <a:extLst>
                    <a:ext uri="{9D8B030D-6E8A-4147-A177-3AD203B41FA5}">
                      <a16:colId xmlns:a16="http://schemas.microsoft.com/office/drawing/2014/main" val="1983361036"/>
                    </a:ext>
                  </a:extLst>
                </a:gridCol>
                <a:gridCol w="1700463">
                  <a:extLst>
                    <a:ext uri="{9D8B030D-6E8A-4147-A177-3AD203B41FA5}">
                      <a16:colId xmlns:a16="http://schemas.microsoft.com/office/drawing/2014/main" val="38627001"/>
                    </a:ext>
                  </a:extLst>
                </a:gridCol>
                <a:gridCol w="1700463">
                  <a:extLst>
                    <a:ext uri="{9D8B030D-6E8A-4147-A177-3AD203B41FA5}">
                      <a16:colId xmlns:a16="http://schemas.microsoft.com/office/drawing/2014/main" val="3937820575"/>
                    </a:ext>
                  </a:extLst>
                </a:gridCol>
                <a:gridCol w="1700463">
                  <a:extLst>
                    <a:ext uri="{9D8B030D-6E8A-4147-A177-3AD203B41FA5}">
                      <a16:colId xmlns:a16="http://schemas.microsoft.com/office/drawing/2014/main" val="3396138277"/>
                    </a:ext>
                  </a:extLst>
                </a:gridCol>
                <a:gridCol w="1700463">
                  <a:extLst>
                    <a:ext uri="{9D8B030D-6E8A-4147-A177-3AD203B41FA5}">
                      <a16:colId xmlns:a16="http://schemas.microsoft.com/office/drawing/2014/main" val="1640678375"/>
                    </a:ext>
                  </a:extLst>
                </a:gridCol>
              </a:tblGrid>
              <a:tr h="984985">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380776678"/>
                  </a:ext>
                </a:extLst>
              </a:tr>
              <a:tr h="738739">
                <a:tc>
                  <a:txBody>
                    <a:bodyPr/>
                    <a:lstStyle/>
                    <a:p>
                      <a:pPr algn="l" fontAlgn="b"/>
                      <a:r>
                        <a:rPr lang="en-US" sz="1600" b="1" u="none" strike="noStrike" dirty="0">
                          <a:solidFill>
                            <a:schemeClr val="bg1"/>
                          </a:solidFill>
                          <a:effectLst/>
                        </a:rPr>
                        <a:t>Recirculation Pipe Heat Loss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589,700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412,800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64237234"/>
                  </a:ext>
                </a:extLst>
              </a:tr>
              <a:tr h="738739">
                <a:tc>
                  <a:txBody>
                    <a:bodyPr/>
                    <a:lstStyle/>
                    <a:p>
                      <a:pPr algn="l" fontAlgn="b"/>
                      <a:r>
                        <a:rPr lang="en-US" sz="1600" b="1" u="none" strike="noStrike" dirty="0">
                          <a:solidFill>
                            <a:schemeClr val="bg1"/>
                          </a:solidFill>
                          <a:effectLst/>
                        </a:rPr>
                        <a:t>Hot Water Load from Draws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564,400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520,200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10881043"/>
                  </a:ext>
                </a:extLst>
              </a:tr>
              <a:tr h="492493">
                <a:tc>
                  <a:txBody>
                    <a:bodyPr/>
                    <a:lstStyle/>
                    <a:p>
                      <a:pPr algn="l" fontAlgn="b"/>
                      <a:r>
                        <a:rPr lang="en-US" sz="1600" b="1" u="none" strike="noStrike" dirty="0">
                          <a:solidFill>
                            <a:schemeClr val="bg1"/>
                          </a:solidFill>
                          <a:effectLst/>
                        </a:rPr>
                        <a:t>Total Hot Water Load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1,154,100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933,000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83142369"/>
                  </a:ext>
                </a:extLst>
              </a:tr>
              <a:tr h="492493">
                <a:tc>
                  <a:txBody>
                    <a:bodyPr/>
                    <a:lstStyle/>
                    <a:p>
                      <a:pPr algn="l" fontAlgn="b"/>
                      <a:r>
                        <a:rPr lang="en-US" sz="1600" b="1" u="none" strike="noStrike" dirty="0">
                          <a:solidFill>
                            <a:schemeClr val="bg1"/>
                          </a:solidFill>
                          <a:effectLst/>
                        </a:rPr>
                        <a:t>WH Gas Use (therm/d)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16.5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12.4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02939649"/>
                  </a:ext>
                </a:extLst>
              </a:tr>
              <a:tr h="492493">
                <a:tc>
                  <a:txBody>
                    <a:bodyPr/>
                    <a:lstStyle/>
                    <a:p>
                      <a:pPr algn="l" fontAlgn="b"/>
                      <a:r>
                        <a:rPr lang="en-US" sz="1600" b="1" u="none" strike="noStrike" dirty="0">
                          <a:solidFill>
                            <a:schemeClr val="bg1"/>
                          </a:solidFill>
                          <a:effectLst/>
                        </a:rPr>
                        <a:t>WH Electricity Use (kWh/d)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15.3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53621922"/>
                  </a:ext>
                </a:extLst>
              </a:tr>
              <a:tr h="492493">
                <a:tc>
                  <a:txBody>
                    <a:bodyPr/>
                    <a:lstStyle/>
                    <a:p>
                      <a:pPr algn="l" fontAlgn="b"/>
                      <a:r>
                        <a:rPr lang="en-US" sz="1600" b="1" u="none" strike="noStrike" dirty="0">
                          <a:solidFill>
                            <a:schemeClr val="bg1"/>
                          </a:solidFill>
                          <a:effectLst/>
                        </a:rPr>
                        <a:t>Total Electricity Use (kWh/d)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113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110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115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131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125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86588835"/>
                  </a:ext>
                </a:extLst>
              </a:tr>
              <a:tr h="492493">
                <a:tc>
                  <a:txBody>
                    <a:bodyPr/>
                    <a:lstStyle/>
                    <a:p>
                      <a:pPr algn="l" fontAlgn="b"/>
                      <a:r>
                        <a:rPr lang="en-US" sz="1600" b="1" u="none" strike="noStrike" dirty="0">
                          <a:solidFill>
                            <a:schemeClr val="bg1"/>
                          </a:solidFill>
                          <a:effectLst/>
                        </a:rPr>
                        <a:t>Annual Source Energy (</a:t>
                      </a:r>
                      <a:r>
                        <a:rPr lang="en-US" sz="1600" b="1" u="none" strike="noStrike" dirty="0" err="1">
                          <a:solidFill>
                            <a:schemeClr val="bg1"/>
                          </a:solidFill>
                          <a:effectLst/>
                        </a:rPr>
                        <a:t>kBtu</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1,069,000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904,000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644,000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621,000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676,000</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73539644"/>
                  </a:ext>
                </a:extLst>
              </a:tr>
            </a:tbl>
          </a:graphicData>
        </a:graphic>
      </p:graphicFrame>
      <p:pic>
        <p:nvPicPr>
          <p:cNvPr id="4" name="Sonido grabado">
            <a:hlinkClick r:id="" action="ppaction://media"/>
            <a:extLst>
              <a:ext uri="{FF2B5EF4-FFF2-40B4-BE49-F238E27FC236}">
                <a16:creationId xmlns:a16="http://schemas.microsoft.com/office/drawing/2014/main" id="{6271A0BB-C8A1-74B0-48F9-3864F0D940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6511" y="465708"/>
            <a:ext cx="797289" cy="797289"/>
          </a:xfrm>
          <a:prstGeom prst="rect">
            <a:avLst/>
          </a:prstGeom>
        </p:spPr>
      </p:pic>
    </p:spTree>
    <p:extLst>
      <p:ext uri="{BB962C8B-B14F-4D97-AF65-F5344CB8AC3E}">
        <p14:creationId xmlns:p14="http://schemas.microsoft.com/office/powerpoint/2010/main" val="3753508350"/>
      </p:ext>
    </p:extLst>
  </p:cSld>
  <p:clrMapOvr>
    <a:masterClrMapping/>
  </p:clrMapOvr>
  <mc:AlternateContent xmlns:mc="http://schemas.openxmlformats.org/markup-compatibility/2006" xmlns:p14="http://schemas.microsoft.com/office/powerpoint/2010/main">
    <mc:Choice Requires="p14">
      <p:transition spd="med" p14:dur="700" advTm="17107">
        <p:fade/>
      </p:transition>
    </mc:Choice>
    <mc:Fallback xmlns="">
      <p:transition spd="med" advTm="171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F8BD-7154-ECB4-CA17-DA1D3D4E4FA3}"/>
              </a:ext>
            </a:extLst>
          </p:cNvPr>
          <p:cNvSpPr>
            <a:spLocks noGrp="1"/>
          </p:cNvSpPr>
          <p:nvPr>
            <p:ph type="title"/>
          </p:nvPr>
        </p:nvSpPr>
        <p:spPr>
          <a:xfrm>
            <a:off x="838199" y="0"/>
            <a:ext cx="10515600" cy="1325563"/>
          </a:xfrm>
        </p:spPr>
        <p:txBody>
          <a:bodyPr/>
          <a:lstStyle/>
          <a:p>
            <a:r>
              <a:rPr lang="en-US" dirty="0"/>
              <a:t>Water Heater impact on FSR Cost: Centralized System</a:t>
            </a:r>
          </a:p>
        </p:txBody>
      </p:sp>
      <p:graphicFrame>
        <p:nvGraphicFramePr>
          <p:cNvPr id="3" name="Table 2">
            <a:extLst>
              <a:ext uri="{FF2B5EF4-FFF2-40B4-BE49-F238E27FC236}">
                <a16:creationId xmlns:a16="http://schemas.microsoft.com/office/drawing/2014/main" id="{9D28ADB6-26FF-2414-BD7D-3D4273E7A87B}"/>
              </a:ext>
            </a:extLst>
          </p:cNvPr>
          <p:cNvGraphicFramePr>
            <a:graphicFrameLocks noGrp="1"/>
          </p:cNvGraphicFramePr>
          <p:nvPr>
            <p:extLst>
              <p:ext uri="{D42A27DB-BD31-4B8C-83A1-F6EECF244321}">
                <p14:modId xmlns:p14="http://schemas.microsoft.com/office/powerpoint/2010/main" val="2091849726"/>
              </p:ext>
            </p:extLst>
          </p:nvPr>
        </p:nvGraphicFramePr>
        <p:xfrm>
          <a:off x="838199" y="1325562"/>
          <a:ext cx="10515599" cy="5087270"/>
        </p:xfrm>
        <a:graphic>
          <a:graphicData uri="http://schemas.openxmlformats.org/drawingml/2006/table">
            <a:tbl>
              <a:tblPr>
                <a:tableStyleId>{5C22544A-7EE6-4342-B048-85BDC9FD1C3A}</a:tableStyleId>
              </a:tblPr>
              <a:tblGrid>
                <a:gridCol w="1931437">
                  <a:extLst>
                    <a:ext uri="{9D8B030D-6E8A-4147-A177-3AD203B41FA5}">
                      <a16:colId xmlns:a16="http://schemas.microsoft.com/office/drawing/2014/main" val="3942737480"/>
                    </a:ext>
                  </a:extLst>
                </a:gridCol>
                <a:gridCol w="1812212">
                  <a:extLst>
                    <a:ext uri="{9D8B030D-6E8A-4147-A177-3AD203B41FA5}">
                      <a16:colId xmlns:a16="http://schemas.microsoft.com/office/drawing/2014/main" val="3574662023"/>
                    </a:ext>
                  </a:extLst>
                </a:gridCol>
                <a:gridCol w="2050661">
                  <a:extLst>
                    <a:ext uri="{9D8B030D-6E8A-4147-A177-3AD203B41FA5}">
                      <a16:colId xmlns:a16="http://schemas.microsoft.com/office/drawing/2014/main" val="4159760641"/>
                    </a:ext>
                  </a:extLst>
                </a:gridCol>
                <a:gridCol w="1573763">
                  <a:extLst>
                    <a:ext uri="{9D8B030D-6E8A-4147-A177-3AD203B41FA5}">
                      <a16:colId xmlns:a16="http://schemas.microsoft.com/office/drawing/2014/main" val="65900056"/>
                    </a:ext>
                  </a:extLst>
                </a:gridCol>
                <a:gridCol w="1573763">
                  <a:extLst>
                    <a:ext uri="{9D8B030D-6E8A-4147-A177-3AD203B41FA5}">
                      <a16:colId xmlns:a16="http://schemas.microsoft.com/office/drawing/2014/main" val="2205915303"/>
                    </a:ext>
                  </a:extLst>
                </a:gridCol>
                <a:gridCol w="1573763">
                  <a:extLst>
                    <a:ext uri="{9D8B030D-6E8A-4147-A177-3AD203B41FA5}">
                      <a16:colId xmlns:a16="http://schemas.microsoft.com/office/drawing/2014/main" val="1782998344"/>
                    </a:ext>
                  </a:extLst>
                </a:gridCol>
              </a:tblGrid>
              <a:tr h="1627926">
                <a:tc>
                  <a:txBody>
                    <a:bodyPr/>
                    <a:lstStyle/>
                    <a:p>
                      <a:pPr algn="l" fontAlgn="b"/>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extLst>
                  <a:ext uri="{0D108BD9-81ED-4DB2-BD59-A6C34878D82A}">
                    <a16:rowId xmlns:a16="http://schemas.microsoft.com/office/drawing/2014/main" val="850700877"/>
                  </a:ext>
                </a:extLst>
              </a:tr>
              <a:tr h="610472">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29,900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26,600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21,600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22,400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725063064"/>
                  </a:ext>
                </a:extLst>
              </a:tr>
              <a:tr h="610472">
                <a:tc>
                  <a:txBody>
                    <a:bodyPr/>
                    <a:lstStyle/>
                    <a:p>
                      <a:pPr algn="l" fontAlgn="b"/>
                      <a:r>
                        <a:rPr lang="en-US" sz="1600" b="1" u="none" strike="noStrike" dirty="0">
                          <a:solidFill>
                            <a:schemeClr val="bg1"/>
                          </a:solidFill>
                          <a:effectLst/>
                        </a:rPr>
                        <a:t>WH Installed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9,750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9,750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8,075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16,505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35,985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826789706"/>
                  </a:ext>
                </a:extLst>
              </a:tr>
              <a:tr h="610472">
                <a:tc>
                  <a:txBody>
                    <a:bodyPr/>
                    <a:lstStyle/>
                    <a:p>
                      <a:pPr algn="l" fontAlgn="b"/>
                      <a:r>
                        <a:rPr lang="en-US" sz="1600" b="1" u="none" strike="noStrike">
                          <a:solidFill>
                            <a:schemeClr val="bg1"/>
                          </a:solidFill>
                          <a:effectLst/>
                        </a:rPr>
                        <a:t>Dish Machine and Hood Installed Cost</a:t>
                      </a:r>
                      <a:endParaRPr lang="en-US" sz="1600" b="1" i="0" u="none" strike="noStrike">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18,150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18,150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64412239"/>
                  </a:ext>
                </a:extLst>
              </a:tr>
              <a:tr h="406982">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49,050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54,420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66,740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88,220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575543183"/>
                  </a:ext>
                </a:extLst>
              </a:tr>
              <a:tr h="406982">
                <a:tc>
                  <a:txBody>
                    <a:bodyPr/>
                    <a:lstStyle/>
                    <a:p>
                      <a:pPr algn="l" fontAlgn="b"/>
                      <a:r>
                        <a:rPr lang="en-US" sz="1600" b="1" u="none" strike="noStrike" dirty="0">
                          <a:solidFill>
                            <a:schemeClr val="bg1"/>
                          </a:solidFill>
                          <a:effectLst/>
                        </a:rPr>
                        <a:t>Payback Period (y)</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1.6</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a:effectLst/>
                        </a:rPr>
                        <a:t>4.5</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1426453152"/>
                  </a:ext>
                </a:extLst>
              </a:tr>
              <a:tr h="406982">
                <a:tc>
                  <a:txBody>
                    <a:bodyPr/>
                    <a:lstStyle/>
                    <a:p>
                      <a:pPr algn="l" fontAlgn="b"/>
                      <a:r>
                        <a:rPr lang="en-US" sz="1600" b="1" u="none" strike="noStrike" dirty="0">
                          <a:solidFill>
                            <a:schemeClr val="bg1"/>
                          </a:solidFill>
                          <a:effectLst/>
                        </a:rPr>
                        <a:t>1-year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78,950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81,020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88,340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108,620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388771098"/>
                  </a:ext>
                </a:extLst>
              </a:tr>
              <a:tr h="406982">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430,000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378,000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326,800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355,600 </a:t>
                      </a:r>
                      <a:endParaRPr lang="en-US" sz="1600" b="0" i="0" u="none" strike="noStrike" dirty="0">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1389442068"/>
                  </a:ext>
                </a:extLst>
              </a:tr>
            </a:tbl>
          </a:graphicData>
        </a:graphic>
      </p:graphicFrame>
      <p:pic>
        <p:nvPicPr>
          <p:cNvPr id="5" name="Sonido grabado">
            <a:hlinkClick r:id="" action="ppaction://media"/>
            <a:extLst>
              <a:ext uri="{FF2B5EF4-FFF2-40B4-BE49-F238E27FC236}">
                <a16:creationId xmlns:a16="http://schemas.microsoft.com/office/drawing/2014/main" id="{DCD3B67D-734C-D805-2E25-CC582CE9D2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6635" y="419099"/>
            <a:ext cx="828439" cy="828439"/>
          </a:xfrm>
          <a:prstGeom prst="rect">
            <a:avLst/>
          </a:prstGeom>
        </p:spPr>
      </p:pic>
    </p:spTree>
    <p:extLst>
      <p:ext uri="{BB962C8B-B14F-4D97-AF65-F5344CB8AC3E}">
        <p14:creationId xmlns:p14="http://schemas.microsoft.com/office/powerpoint/2010/main" val="2806978599"/>
      </p:ext>
    </p:extLst>
  </p:cSld>
  <p:clrMapOvr>
    <a:masterClrMapping/>
  </p:clrMapOvr>
  <mc:AlternateContent xmlns:mc="http://schemas.openxmlformats.org/markup-compatibility/2006" xmlns:p14="http://schemas.microsoft.com/office/powerpoint/2010/main">
    <mc:Choice Requires="p14">
      <p:transition spd="med" p14:dur="700" advTm="55545">
        <p:fade/>
      </p:transition>
    </mc:Choice>
    <mc:Fallback xmlns="">
      <p:transition spd="med" advTm="555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F60B-55F5-8C33-A3CA-E5FA34A8C3FA}"/>
              </a:ext>
            </a:extLst>
          </p:cNvPr>
          <p:cNvSpPr>
            <a:spLocks noGrp="1"/>
          </p:cNvSpPr>
          <p:nvPr>
            <p:ph type="title"/>
          </p:nvPr>
        </p:nvSpPr>
        <p:spPr>
          <a:xfrm>
            <a:off x="838200" y="2766218"/>
            <a:ext cx="10515600" cy="1325563"/>
          </a:xfrm>
        </p:spPr>
        <p:txBody>
          <a:bodyPr/>
          <a:lstStyle/>
          <a:p>
            <a:r>
              <a:rPr lang="en-US" dirty="0"/>
              <a:t>Electric Water Heater FSR Examples</a:t>
            </a:r>
          </a:p>
        </p:txBody>
      </p:sp>
      <p:pic>
        <p:nvPicPr>
          <p:cNvPr id="6" name="Sonido grabado">
            <a:hlinkClick r:id="" action="ppaction://media"/>
            <a:extLst>
              <a:ext uri="{FF2B5EF4-FFF2-40B4-BE49-F238E27FC236}">
                <a16:creationId xmlns:a16="http://schemas.microsoft.com/office/drawing/2014/main" id="{38249157-912D-EF7C-4382-E844E8929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1172" y="4056460"/>
            <a:ext cx="907256" cy="907256"/>
          </a:xfrm>
          <a:prstGeom prst="rect">
            <a:avLst/>
          </a:prstGeom>
        </p:spPr>
      </p:pic>
    </p:spTree>
    <p:extLst>
      <p:ext uri="{BB962C8B-B14F-4D97-AF65-F5344CB8AC3E}">
        <p14:creationId xmlns:p14="http://schemas.microsoft.com/office/powerpoint/2010/main" val="1952432520"/>
      </p:ext>
    </p:extLst>
  </p:cSld>
  <p:clrMapOvr>
    <a:masterClrMapping/>
  </p:clrMapOvr>
  <mc:AlternateContent xmlns:mc="http://schemas.openxmlformats.org/markup-compatibility/2006" xmlns:p14="http://schemas.microsoft.com/office/powerpoint/2010/main">
    <mc:Choice Requires="p14">
      <p:transition spd="med" p14:dur="700" advTm="6893">
        <p:fade/>
      </p:transition>
    </mc:Choice>
    <mc:Fallback xmlns="">
      <p:transition spd="med" advTm="68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354A-CACF-9225-F471-3024A01784A9}"/>
              </a:ext>
            </a:extLst>
          </p:cNvPr>
          <p:cNvSpPr>
            <a:spLocks noGrp="1"/>
          </p:cNvSpPr>
          <p:nvPr>
            <p:ph type="title"/>
          </p:nvPr>
        </p:nvSpPr>
        <p:spPr>
          <a:xfrm>
            <a:off x="838200" y="394705"/>
            <a:ext cx="10515600" cy="1325563"/>
          </a:xfrm>
        </p:spPr>
        <p:txBody>
          <a:bodyPr/>
          <a:lstStyle/>
          <a:p>
            <a:r>
              <a:rPr lang="en-US" dirty="0"/>
              <a:t>Hybrid HP/ERWH</a:t>
            </a:r>
          </a:p>
        </p:txBody>
      </p:sp>
      <p:sp>
        <p:nvSpPr>
          <p:cNvPr id="3" name="Content Placeholder 2">
            <a:extLst>
              <a:ext uri="{FF2B5EF4-FFF2-40B4-BE49-F238E27FC236}">
                <a16:creationId xmlns:a16="http://schemas.microsoft.com/office/drawing/2014/main" id="{44C47540-C692-8DFA-97DE-621641421231}"/>
              </a:ext>
            </a:extLst>
          </p:cNvPr>
          <p:cNvSpPr>
            <a:spLocks noGrp="1"/>
          </p:cNvSpPr>
          <p:nvPr>
            <p:ph idx="1"/>
          </p:nvPr>
        </p:nvSpPr>
        <p:spPr>
          <a:xfrm>
            <a:off x="838200" y="2668921"/>
            <a:ext cx="6027821" cy="2168859"/>
          </a:xfrm>
        </p:spPr>
        <p:txBody>
          <a:bodyPr/>
          <a:lstStyle/>
          <a:p>
            <a:r>
              <a:rPr lang="en-US" dirty="0"/>
              <a:t>To meet FSR load, 3 120-gal units are needed</a:t>
            </a:r>
          </a:p>
          <a:p>
            <a:pPr lvl="1"/>
            <a:r>
              <a:rPr lang="en-US" dirty="0"/>
              <a:t>Uses health department sizing guidelines</a:t>
            </a:r>
          </a:p>
          <a:p>
            <a:r>
              <a:rPr lang="en-US" dirty="0"/>
              <a:t>Low COP: 2.5</a:t>
            </a:r>
          </a:p>
        </p:txBody>
      </p:sp>
      <p:pic>
        <p:nvPicPr>
          <p:cNvPr id="10" name="Picture 9" descr="A large fan in a cabinet&#10;&#10;Description automatically generated with medium confidence">
            <a:extLst>
              <a:ext uri="{FF2B5EF4-FFF2-40B4-BE49-F238E27FC236}">
                <a16:creationId xmlns:a16="http://schemas.microsoft.com/office/drawing/2014/main" id="{05A1697B-7282-2099-C4DB-9A58EA2D74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0286" y="1335352"/>
            <a:ext cx="1435174" cy="2667137"/>
          </a:xfrm>
          <a:prstGeom prst="rect">
            <a:avLst/>
          </a:prstGeom>
        </p:spPr>
      </p:pic>
      <p:pic>
        <p:nvPicPr>
          <p:cNvPr id="11" name="Picture 10" descr="A large fan in a cabinet&#10;&#10;Description automatically generated with medium confidence">
            <a:extLst>
              <a:ext uri="{FF2B5EF4-FFF2-40B4-BE49-F238E27FC236}">
                <a16:creationId xmlns:a16="http://schemas.microsoft.com/office/drawing/2014/main" id="{38D4F1AB-F4B7-6A31-47ED-417E97FB7A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34105" y="4043680"/>
            <a:ext cx="1435174" cy="2667137"/>
          </a:xfrm>
          <a:prstGeom prst="rect">
            <a:avLst/>
          </a:prstGeom>
        </p:spPr>
      </p:pic>
      <p:pic>
        <p:nvPicPr>
          <p:cNvPr id="12" name="Picture 11" descr="A large fan in a cabinet&#10;&#10;Description automatically generated with medium confidence">
            <a:extLst>
              <a:ext uri="{FF2B5EF4-FFF2-40B4-BE49-F238E27FC236}">
                <a16:creationId xmlns:a16="http://schemas.microsoft.com/office/drawing/2014/main" id="{258A22C9-9392-BC70-A7ED-EB09C13D29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3545" y="2470596"/>
            <a:ext cx="1435174" cy="2667137"/>
          </a:xfrm>
          <a:prstGeom prst="rect">
            <a:avLst/>
          </a:prstGeom>
        </p:spPr>
      </p:pic>
      <p:pic>
        <p:nvPicPr>
          <p:cNvPr id="5" name="Sonido grabado">
            <a:hlinkClick r:id="" action="ppaction://media"/>
            <a:extLst>
              <a:ext uri="{FF2B5EF4-FFF2-40B4-BE49-F238E27FC236}">
                <a16:creationId xmlns:a16="http://schemas.microsoft.com/office/drawing/2014/main" id="{ACE46AD9-7122-EAF7-117D-93C5E8F21E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7171" y="570123"/>
            <a:ext cx="765229" cy="765229"/>
          </a:xfrm>
          <a:prstGeom prst="rect">
            <a:avLst/>
          </a:prstGeom>
        </p:spPr>
      </p:pic>
    </p:spTree>
    <p:extLst>
      <p:ext uri="{BB962C8B-B14F-4D97-AF65-F5344CB8AC3E}">
        <p14:creationId xmlns:p14="http://schemas.microsoft.com/office/powerpoint/2010/main" val="2495994459"/>
      </p:ext>
    </p:extLst>
  </p:cSld>
  <p:clrMapOvr>
    <a:masterClrMapping/>
  </p:clrMapOvr>
  <mc:AlternateContent xmlns:mc="http://schemas.openxmlformats.org/markup-compatibility/2006" xmlns:p14="http://schemas.microsoft.com/office/powerpoint/2010/main">
    <mc:Choice Requires="p14">
      <p:transition spd="med" p14:dur="700" advTm="44448">
        <p:fade/>
      </p:transition>
    </mc:Choice>
    <mc:Fallback xmlns="">
      <p:transition spd="med" advTm="444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8B29-D445-F361-70C3-AAB96FDD86E3}"/>
              </a:ext>
            </a:extLst>
          </p:cNvPr>
          <p:cNvSpPr>
            <a:spLocks noGrp="1"/>
          </p:cNvSpPr>
          <p:nvPr>
            <p:ph type="title"/>
          </p:nvPr>
        </p:nvSpPr>
        <p:spPr/>
        <p:txBody>
          <a:bodyPr/>
          <a:lstStyle/>
          <a:p>
            <a:r>
              <a:rPr lang="en-US" dirty="0"/>
              <a:t>Single Pass HP With Swing Tank (CCDEH Sizing vs. Plumbing Engineer Sizing)</a:t>
            </a:r>
          </a:p>
        </p:txBody>
      </p:sp>
      <p:pic>
        <p:nvPicPr>
          <p:cNvPr id="5" name="Picture 4" descr="Diagram of a diagram of a hot water storage system&#10;&#10;Description automatically generated">
            <a:extLst>
              <a:ext uri="{FF2B5EF4-FFF2-40B4-BE49-F238E27FC236}">
                <a16:creationId xmlns:a16="http://schemas.microsoft.com/office/drawing/2014/main" id="{7B467FFA-4738-C329-F2DB-A96A2DD82C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35"/>
          <a:stretch/>
        </p:blipFill>
        <p:spPr>
          <a:xfrm>
            <a:off x="2845331" y="1690688"/>
            <a:ext cx="6250541" cy="5301745"/>
          </a:xfrm>
          <a:prstGeom prst="rect">
            <a:avLst/>
          </a:prstGeom>
        </p:spPr>
      </p:pic>
      <p:pic>
        <p:nvPicPr>
          <p:cNvPr id="4" name="Sonido grabado">
            <a:hlinkClick r:id="" action="ppaction://media"/>
            <a:extLst>
              <a:ext uri="{FF2B5EF4-FFF2-40B4-BE49-F238E27FC236}">
                <a16:creationId xmlns:a16="http://schemas.microsoft.com/office/drawing/2014/main" id="{C0E55EF9-8EB7-D424-5832-3722E65CE3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04410" y="1027906"/>
            <a:ext cx="836753" cy="836753"/>
          </a:xfrm>
          <a:prstGeom prst="rect">
            <a:avLst/>
          </a:prstGeom>
        </p:spPr>
      </p:pic>
    </p:spTree>
    <p:extLst>
      <p:ext uri="{BB962C8B-B14F-4D97-AF65-F5344CB8AC3E}">
        <p14:creationId xmlns:p14="http://schemas.microsoft.com/office/powerpoint/2010/main" val="1367004638"/>
      </p:ext>
    </p:extLst>
  </p:cSld>
  <p:clrMapOvr>
    <a:masterClrMapping/>
  </p:clrMapOvr>
  <mc:AlternateContent xmlns:mc="http://schemas.openxmlformats.org/markup-compatibility/2006" xmlns:p14="http://schemas.microsoft.com/office/powerpoint/2010/main">
    <mc:Choice Requires="p14">
      <p:transition spd="med" p14:dur="700" advTm="48922">
        <p:fade/>
      </p:transition>
    </mc:Choice>
    <mc:Fallback xmlns="">
      <p:transition spd="med" advTm="489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148C-1A05-0C22-A644-911C09CF284C}"/>
              </a:ext>
            </a:extLst>
          </p:cNvPr>
          <p:cNvSpPr>
            <a:spLocks noGrp="1"/>
          </p:cNvSpPr>
          <p:nvPr>
            <p:ph type="title"/>
          </p:nvPr>
        </p:nvSpPr>
        <p:spPr/>
        <p:txBody>
          <a:bodyPr/>
          <a:lstStyle/>
          <a:p>
            <a:r>
              <a:rPr lang="en-US" dirty="0"/>
              <a:t>Electric Fired WH FSR Cost Impacts</a:t>
            </a:r>
          </a:p>
        </p:txBody>
      </p:sp>
      <p:graphicFrame>
        <p:nvGraphicFramePr>
          <p:cNvPr id="6" name="Table 5">
            <a:extLst>
              <a:ext uri="{FF2B5EF4-FFF2-40B4-BE49-F238E27FC236}">
                <a16:creationId xmlns:a16="http://schemas.microsoft.com/office/drawing/2014/main" id="{902BC306-C9F4-8AA5-E3B8-891B3F3D0E24}"/>
              </a:ext>
            </a:extLst>
          </p:cNvPr>
          <p:cNvGraphicFramePr>
            <a:graphicFrameLocks noGrp="1"/>
          </p:cNvGraphicFramePr>
          <p:nvPr>
            <p:extLst>
              <p:ext uri="{D42A27DB-BD31-4B8C-83A1-F6EECF244321}">
                <p14:modId xmlns:p14="http://schemas.microsoft.com/office/powerpoint/2010/main" val="3137436000"/>
              </p:ext>
            </p:extLst>
          </p:nvPr>
        </p:nvGraphicFramePr>
        <p:xfrm>
          <a:off x="838200" y="1544637"/>
          <a:ext cx="10515600" cy="4826738"/>
        </p:xfrm>
        <a:graphic>
          <a:graphicData uri="http://schemas.openxmlformats.org/drawingml/2006/table">
            <a:tbl>
              <a:tblPr>
                <a:tableStyleId>{5C22544A-7EE6-4342-B048-85BDC9FD1C3A}</a:tableStyleId>
              </a:tblPr>
              <a:tblGrid>
                <a:gridCol w="1752600">
                  <a:extLst>
                    <a:ext uri="{9D8B030D-6E8A-4147-A177-3AD203B41FA5}">
                      <a16:colId xmlns:a16="http://schemas.microsoft.com/office/drawing/2014/main" val="3922898150"/>
                    </a:ext>
                  </a:extLst>
                </a:gridCol>
                <a:gridCol w="1752600">
                  <a:extLst>
                    <a:ext uri="{9D8B030D-6E8A-4147-A177-3AD203B41FA5}">
                      <a16:colId xmlns:a16="http://schemas.microsoft.com/office/drawing/2014/main" val="3352991336"/>
                    </a:ext>
                  </a:extLst>
                </a:gridCol>
                <a:gridCol w="1752600">
                  <a:extLst>
                    <a:ext uri="{9D8B030D-6E8A-4147-A177-3AD203B41FA5}">
                      <a16:colId xmlns:a16="http://schemas.microsoft.com/office/drawing/2014/main" val="3809553109"/>
                    </a:ext>
                  </a:extLst>
                </a:gridCol>
                <a:gridCol w="1752600">
                  <a:extLst>
                    <a:ext uri="{9D8B030D-6E8A-4147-A177-3AD203B41FA5}">
                      <a16:colId xmlns:a16="http://schemas.microsoft.com/office/drawing/2014/main" val="1344165038"/>
                    </a:ext>
                  </a:extLst>
                </a:gridCol>
                <a:gridCol w="1752600">
                  <a:extLst>
                    <a:ext uri="{9D8B030D-6E8A-4147-A177-3AD203B41FA5}">
                      <a16:colId xmlns:a16="http://schemas.microsoft.com/office/drawing/2014/main" val="3229592797"/>
                    </a:ext>
                  </a:extLst>
                </a:gridCol>
                <a:gridCol w="1752600">
                  <a:extLst>
                    <a:ext uri="{9D8B030D-6E8A-4147-A177-3AD203B41FA5}">
                      <a16:colId xmlns:a16="http://schemas.microsoft.com/office/drawing/2014/main" val="39864792"/>
                    </a:ext>
                  </a:extLst>
                </a:gridCol>
              </a:tblGrid>
              <a:tr h="1217598">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Hybrid HP/ERWH</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err="1">
                          <a:solidFill>
                            <a:schemeClr val="bg1"/>
                          </a:solidFill>
                          <a:effectLst/>
                        </a:rPr>
                        <a:t>Multipass</a:t>
                      </a:r>
                      <a:r>
                        <a:rPr lang="en-US" sz="1600" b="1" u="none" strike="noStrike" dirty="0">
                          <a:solidFill>
                            <a:schemeClr val="bg1"/>
                          </a:solidFill>
                          <a:effectLst/>
                        </a:rPr>
                        <a:t> Split HP with Electric Backup</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Electric Resistance WH with HP-Assist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(CCDEH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(Plumbing engineer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850662938"/>
                  </a:ext>
                </a:extLst>
              </a:tr>
              <a:tr h="730559">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24,200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24,200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28,700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25,800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8440488"/>
                  </a:ext>
                </a:extLst>
              </a:tr>
              <a:tr h="487040">
                <a:tc>
                  <a:txBody>
                    <a:bodyPr/>
                    <a:lstStyle/>
                    <a:p>
                      <a:pPr algn="l" fontAlgn="b"/>
                      <a:r>
                        <a:rPr lang="en-US" sz="1600" b="1" u="none" strike="noStrike" dirty="0">
                          <a:solidFill>
                            <a:schemeClr val="bg1"/>
                          </a:solidFill>
                          <a:effectLst/>
                        </a:rPr>
                        <a:t>WH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23,340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66,730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16,915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25,480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26,560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83912058"/>
                  </a:ext>
                </a:extLst>
              </a:tr>
              <a:tr h="730559">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36633150"/>
                  </a:ext>
                </a:extLst>
              </a:tr>
              <a:tr h="48704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73,575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116,965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67,150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75,715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76,795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56537615"/>
                  </a:ext>
                </a:extLst>
              </a:tr>
              <a:tr h="243519">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70863486"/>
                  </a:ext>
                </a:extLst>
              </a:tr>
              <a:tr h="436712">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97,775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141,165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95,850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101,515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100,895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15236331"/>
                  </a:ext>
                </a:extLst>
              </a:tr>
              <a:tr h="48704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364,400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405,800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408,200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382,500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364,100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7630933"/>
                  </a:ext>
                </a:extLst>
              </a:tr>
            </a:tbl>
          </a:graphicData>
        </a:graphic>
      </p:graphicFrame>
      <p:pic>
        <p:nvPicPr>
          <p:cNvPr id="4" name="Sonido grabado">
            <a:hlinkClick r:id="" action="ppaction://media"/>
            <a:extLst>
              <a:ext uri="{FF2B5EF4-FFF2-40B4-BE49-F238E27FC236}">
                <a16:creationId xmlns:a16="http://schemas.microsoft.com/office/drawing/2014/main" id="{421F97FF-F2E8-46DF-4951-CEE162724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9031" y="466818"/>
            <a:ext cx="804769" cy="804769"/>
          </a:xfrm>
          <a:prstGeom prst="rect">
            <a:avLst/>
          </a:prstGeom>
        </p:spPr>
      </p:pic>
    </p:spTree>
    <p:extLst>
      <p:ext uri="{BB962C8B-B14F-4D97-AF65-F5344CB8AC3E}">
        <p14:creationId xmlns:p14="http://schemas.microsoft.com/office/powerpoint/2010/main" val="2664680743"/>
      </p:ext>
    </p:extLst>
  </p:cSld>
  <p:clrMapOvr>
    <a:masterClrMapping/>
  </p:clrMapOvr>
  <mc:AlternateContent xmlns:mc="http://schemas.openxmlformats.org/markup-compatibility/2006" xmlns:p14="http://schemas.microsoft.com/office/powerpoint/2010/main">
    <mc:Choice Requires="p14">
      <p:transition spd="med" p14:dur="700" advTm="45408">
        <p:fade/>
      </p:transition>
    </mc:Choice>
    <mc:Fallback xmlns="">
      <p:transition spd="med" advTm="454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27593" y="0"/>
            <a:ext cx="11791507" cy="1031358"/>
          </a:xfrm>
        </p:spPr>
        <p:txBody>
          <a:bodyPr>
            <a:normAutofit/>
          </a:bodyPr>
          <a:lstStyle/>
          <a:p>
            <a:pPr eaLnBrk="1" hangingPunct="1"/>
            <a:r>
              <a:rPr lang="en-US" sz="3600" dirty="0"/>
              <a:t>Distributed Generation</a:t>
            </a:r>
            <a:endParaRPr lang="en-US" sz="4000" dirty="0"/>
          </a:p>
        </p:txBody>
      </p:sp>
      <p:pic>
        <p:nvPicPr>
          <p:cNvPr id="5" name="Picture 4" descr="Diagram&#10;&#10;Description automatically generated">
            <a:extLst>
              <a:ext uri="{FF2B5EF4-FFF2-40B4-BE49-F238E27FC236}">
                <a16:creationId xmlns:a16="http://schemas.microsoft.com/office/drawing/2014/main" id="{67183FAE-3300-6F55-80C3-D83D9C6915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62866" y="893135"/>
            <a:ext cx="9957817" cy="5964865"/>
          </a:xfrm>
          <a:prstGeom prst="rect">
            <a:avLst/>
          </a:prstGeom>
        </p:spPr>
      </p:pic>
      <p:pic>
        <p:nvPicPr>
          <p:cNvPr id="3" name="Sonido grabado">
            <a:hlinkClick r:id="" action="ppaction://media"/>
            <a:extLst>
              <a:ext uri="{FF2B5EF4-FFF2-40B4-BE49-F238E27FC236}">
                <a16:creationId xmlns:a16="http://schemas.microsoft.com/office/drawing/2014/main" id="{84F79D6B-8A42-C773-DDB5-33069FFCF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4" name="Sonido grabado">
            <a:hlinkClick r:id="" action="ppaction://media"/>
            <a:extLst>
              <a:ext uri="{FF2B5EF4-FFF2-40B4-BE49-F238E27FC236}">
                <a16:creationId xmlns:a16="http://schemas.microsoft.com/office/drawing/2014/main" id="{AEE145FC-9907-4412-C6A8-5630D9CF9C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41002" y="135998"/>
            <a:ext cx="759361" cy="759361"/>
          </a:xfrm>
          <a:prstGeom prst="rect">
            <a:avLst/>
          </a:prstGeom>
        </p:spPr>
      </p:pic>
    </p:spTree>
    <p:extLst>
      <p:ext uri="{BB962C8B-B14F-4D97-AF65-F5344CB8AC3E}">
        <p14:creationId xmlns:p14="http://schemas.microsoft.com/office/powerpoint/2010/main" val="157694314"/>
      </p:ext>
    </p:extLst>
  </p:cSld>
  <p:clrMapOvr>
    <a:masterClrMapping/>
  </p:clrMapOvr>
  <mc:AlternateContent xmlns:mc="http://schemas.openxmlformats.org/markup-compatibility/2006" xmlns:p14="http://schemas.microsoft.com/office/powerpoint/2010/main">
    <mc:Choice Requires="p14">
      <p:transition spd="med" p14:dur="700" advTm="22583">
        <p:fade/>
      </p:transition>
    </mc:Choice>
    <mc:Fallback xmlns="">
      <p:transition spd="med" advTm="225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4D98-B2DE-F5AD-3D96-E5DBE6F88776}"/>
              </a:ext>
            </a:extLst>
          </p:cNvPr>
          <p:cNvSpPr>
            <a:spLocks noGrp="1"/>
          </p:cNvSpPr>
          <p:nvPr>
            <p:ph type="title"/>
          </p:nvPr>
        </p:nvSpPr>
        <p:spPr/>
        <p:txBody>
          <a:bodyPr/>
          <a:lstStyle/>
          <a:p>
            <a:r>
              <a:rPr lang="en-US" dirty="0"/>
              <a:t>Impact of Distributed Generation</a:t>
            </a:r>
          </a:p>
        </p:txBody>
      </p:sp>
      <p:graphicFrame>
        <p:nvGraphicFramePr>
          <p:cNvPr id="3" name="Table 2">
            <a:extLst>
              <a:ext uri="{FF2B5EF4-FFF2-40B4-BE49-F238E27FC236}">
                <a16:creationId xmlns:a16="http://schemas.microsoft.com/office/drawing/2014/main" id="{4C38E12F-4028-316D-0F18-3F96E4486C05}"/>
              </a:ext>
            </a:extLst>
          </p:cNvPr>
          <p:cNvGraphicFramePr>
            <a:graphicFrameLocks noGrp="1"/>
          </p:cNvGraphicFramePr>
          <p:nvPr>
            <p:extLst>
              <p:ext uri="{D42A27DB-BD31-4B8C-83A1-F6EECF244321}">
                <p14:modId xmlns:p14="http://schemas.microsoft.com/office/powerpoint/2010/main" val="1876839687"/>
              </p:ext>
            </p:extLst>
          </p:nvPr>
        </p:nvGraphicFramePr>
        <p:xfrm>
          <a:off x="2478505" y="2047959"/>
          <a:ext cx="7267073" cy="4119880"/>
        </p:xfrm>
        <a:graphic>
          <a:graphicData uri="http://schemas.openxmlformats.org/drawingml/2006/table">
            <a:tbl>
              <a:tblPr>
                <a:tableStyleId>{5C22544A-7EE6-4342-B048-85BDC9FD1C3A}</a:tableStyleId>
              </a:tblPr>
              <a:tblGrid>
                <a:gridCol w="2453020">
                  <a:extLst>
                    <a:ext uri="{9D8B030D-6E8A-4147-A177-3AD203B41FA5}">
                      <a16:colId xmlns:a16="http://schemas.microsoft.com/office/drawing/2014/main" val="2675735740"/>
                    </a:ext>
                  </a:extLst>
                </a:gridCol>
                <a:gridCol w="2483683">
                  <a:extLst>
                    <a:ext uri="{9D8B030D-6E8A-4147-A177-3AD203B41FA5}">
                      <a16:colId xmlns:a16="http://schemas.microsoft.com/office/drawing/2014/main" val="4103755928"/>
                    </a:ext>
                  </a:extLst>
                </a:gridCol>
                <a:gridCol w="2330370">
                  <a:extLst>
                    <a:ext uri="{9D8B030D-6E8A-4147-A177-3AD203B41FA5}">
                      <a16:colId xmlns:a16="http://schemas.microsoft.com/office/drawing/2014/main" val="664748328"/>
                    </a:ext>
                  </a:extLst>
                </a:gridCol>
              </a:tblGrid>
              <a:tr h="1333500">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 and circulation control</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Fully Distributed Generation w/Electric HPWH demand circ to kitchen</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701357800"/>
                  </a:ext>
                </a:extLst>
              </a:tr>
              <a:tr h="571500">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21,900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91948181"/>
                  </a:ext>
                </a:extLst>
              </a:tr>
              <a:tr h="381000">
                <a:tc>
                  <a:txBody>
                    <a:bodyPr/>
                    <a:lstStyle/>
                    <a:p>
                      <a:pPr algn="l" fontAlgn="b"/>
                      <a:r>
                        <a:rPr lang="en-US" sz="1600" b="1" u="none" strike="noStrike">
                          <a:solidFill>
                            <a:schemeClr val="bg1"/>
                          </a:solidFill>
                          <a:effectLst/>
                        </a:rPr>
                        <a:t>WH Installed Cost</a:t>
                      </a:r>
                      <a:endParaRPr lang="en-US" sz="1600" b="1"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8,075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22,575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95584586"/>
                  </a:ext>
                </a:extLst>
              </a:tr>
              <a:tr h="571500">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61501739"/>
                  </a:ext>
                </a:extLst>
              </a:tr>
              <a:tr h="38100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62,270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49878470"/>
                  </a:ext>
                </a:extLst>
              </a:tr>
              <a:tr h="190500">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8069639"/>
                  </a:ext>
                </a:extLst>
              </a:tr>
              <a:tr h="190500">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84,170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53260166"/>
                  </a:ext>
                </a:extLst>
              </a:tr>
              <a:tr h="38100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337,700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18896032"/>
                  </a:ext>
                </a:extLst>
              </a:tr>
            </a:tbl>
          </a:graphicData>
        </a:graphic>
      </p:graphicFrame>
      <p:pic>
        <p:nvPicPr>
          <p:cNvPr id="5" name="Sonido grabado">
            <a:hlinkClick r:id="" action="ppaction://media"/>
            <a:extLst>
              <a:ext uri="{FF2B5EF4-FFF2-40B4-BE49-F238E27FC236}">
                <a16:creationId xmlns:a16="http://schemas.microsoft.com/office/drawing/2014/main" id="{257366D3-F836-7CF6-591F-6A85E58F3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2061" y="540543"/>
            <a:ext cx="911739" cy="911739"/>
          </a:xfrm>
          <a:prstGeom prst="rect">
            <a:avLst/>
          </a:prstGeom>
        </p:spPr>
      </p:pic>
    </p:spTree>
    <p:extLst>
      <p:ext uri="{BB962C8B-B14F-4D97-AF65-F5344CB8AC3E}">
        <p14:creationId xmlns:p14="http://schemas.microsoft.com/office/powerpoint/2010/main" val="3642332411"/>
      </p:ext>
    </p:extLst>
  </p:cSld>
  <p:clrMapOvr>
    <a:masterClrMapping/>
  </p:clrMapOvr>
  <mc:AlternateContent xmlns:mc="http://schemas.openxmlformats.org/markup-compatibility/2006" xmlns:p14="http://schemas.microsoft.com/office/powerpoint/2010/main">
    <mc:Choice Requires="p14">
      <p:transition spd="med" p14:dur="700" advTm="60586">
        <p:fade/>
      </p:transition>
    </mc:Choice>
    <mc:Fallback xmlns="">
      <p:transition spd="med" advTm="605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a:latin typeface="Arial Black" panose="020B0A04020102020204" pitchFamily="34" charset="0"/>
              </a:rPr>
              <a:t>Section 0: Preamble</a:t>
            </a:r>
            <a:endParaRPr lang="en-US" sz="5400" dirty="0">
              <a:latin typeface="Arial Black" panose="020B0A04020102020204" pitchFamily="34" charset="0"/>
            </a:endParaRPr>
          </a:p>
        </p:txBody>
      </p:sp>
      <p:pic>
        <p:nvPicPr>
          <p:cNvPr id="4" name="Sonido grabado">
            <a:hlinkClick r:id="" action="ppaction://media"/>
            <a:extLst>
              <a:ext uri="{FF2B5EF4-FFF2-40B4-BE49-F238E27FC236}">
                <a16:creationId xmlns:a16="http://schemas.microsoft.com/office/drawing/2014/main" id="{B1ECD267-9B3A-DA61-B5FF-BCA6D8C11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5394" y="4252883"/>
            <a:ext cx="874288" cy="874288"/>
          </a:xfrm>
          <a:prstGeom prst="rect">
            <a:avLst/>
          </a:prstGeom>
        </p:spPr>
      </p:pic>
    </p:spTree>
    <p:extLst>
      <p:ext uri="{BB962C8B-B14F-4D97-AF65-F5344CB8AC3E}">
        <p14:creationId xmlns:p14="http://schemas.microsoft.com/office/powerpoint/2010/main" val="298731688"/>
      </p:ext>
    </p:extLst>
  </p:cSld>
  <p:clrMapOvr>
    <a:masterClrMapping/>
  </p:clrMapOvr>
  <mc:AlternateContent xmlns:mc="http://schemas.openxmlformats.org/markup-compatibility/2006" xmlns:p14="http://schemas.microsoft.com/office/powerpoint/2010/main">
    <mc:Choice Requires="p14">
      <p:transition spd="med" p14:dur="700" advTm="4664">
        <p:fade/>
      </p:transition>
    </mc:Choice>
    <mc:Fallback xmlns="">
      <p:transition spd="med" advTm="46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9735-69E1-8A82-DEF2-C799187808C2}"/>
              </a:ext>
            </a:extLst>
          </p:cNvPr>
          <p:cNvSpPr>
            <a:spLocks noGrp="1"/>
          </p:cNvSpPr>
          <p:nvPr>
            <p:ph type="title"/>
          </p:nvPr>
        </p:nvSpPr>
        <p:spPr/>
        <p:txBody>
          <a:bodyPr/>
          <a:lstStyle/>
          <a:p>
            <a:r>
              <a:rPr lang="en-US" dirty="0"/>
              <a:t>In Summary, What Pays Back?</a:t>
            </a:r>
          </a:p>
        </p:txBody>
      </p:sp>
      <p:sp>
        <p:nvSpPr>
          <p:cNvPr id="3" name="Content Placeholder 2">
            <a:extLst>
              <a:ext uri="{FF2B5EF4-FFF2-40B4-BE49-F238E27FC236}">
                <a16:creationId xmlns:a16="http://schemas.microsoft.com/office/drawing/2014/main" id="{68FB09FF-4A08-9C02-E555-08D4CFD1008C}"/>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endParaRPr lang="en-US" sz="2400" b="0" i="0" u="none" strike="noStrike" baseline="0" dirty="0">
              <a:solidFill>
                <a:srgbClr val="211D1E"/>
              </a:solidFill>
              <a:latin typeface="Myriad Pro"/>
            </a:endParaRPr>
          </a:p>
          <a:p>
            <a:endParaRPr lang="en-US" sz="3600" dirty="0"/>
          </a:p>
        </p:txBody>
      </p:sp>
      <p:graphicFrame>
        <p:nvGraphicFramePr>
          <p:cNvPr id="5" name="Table 4">
            <a:extLst>
              <a:ext uri="{FF2B5EF4-FFF2-40B4-BE49-F238E27FC236}">
                <a16:creationId xmlns:a16="http://schemas.microsoft.com/office/drawing/2014/main" id="{64AC69BC-190D-F345-B422-ABD9EAC9D422}"/>
              </a:ext>
            </a:extLst>
          </p:cNvPr>
          <p:cNvGraphicFramePr>
            <a:graphicFrameLocks noGrp="1"/>
          </p:cNvGraphicFramePr>
          <p:nvPr>
            <p:extLst>
              <p:ext uri="{D42A27DB-BD31-4B8C-83A1-F6EECF244321}">
                <p14:modId xmlns:p14="http://schemas.microsoft.com/office/powerpoint/2010/main" val="3371508460"/>
              </p:ext>
            </p:extLst>
          </p:nvPr>
        </p:nvGraphicFramePr>
        <p:xfrm>
          <a:off x="1143000" y="1825625"/>
          <a:ext cx="9867901" cy="4119880"/>
        </p:xfrm>
        <a:graphic>
          <a:graphicData uri="http://schemas.openxmlformats.org/drawingml/2006/table">
            <a:tbl>
              <a:tblPr>
                <a:tableStyleId>{5C22544A-7EE6-4342-B048-85BDC9FD1C3A}</a:tableStyleId>
              </a:tblPr>
              <a:tblGrid>
                <a:gridCol w="1907412">
                  <a:extLst>
                    <a:ext uri="{9D8B030D-6E8A-4147-A177-3AD203B41FA5}">
                      <a16:colId xmlns:a16="http://schemas.microsoft.com/office/drawing/2014/main" val="3333100881"/>
                    </a:ext>
                  </a:extLst>
                </a:gridCol>
                <a:gridCol w="2124901">
                  <a:extLst>
                    <a:ext uri="{9D8B030D-6E8A-4147-A177-3AD203B41FA5}">
                      <a16:colId xmlns:a16="http://schemas.microsoft.com/office/drawing/2014/main" val="2585569175"/>
                    </a:ext>
                  </a:extLst>
                </a:gridCol>
                <a:gridCol w="2028680">
                  <a:extLst>
                    <a:ext uri="{9D8B030D-6E8A-4147-A177-3AD203B41FA5}">
                      <a16:colId xmlns:a16="http://schemas.microsoft.com/office/drawing/2014/main" val="3649463164"/>
                    </a:ext>
                  </a:extLst>
                </a:gridCol>
                <a:gridCol w="1903454">
                  <a:extLst>
                    <a:ext uri="{9D8B030D-6E8A-4147-A177-3AD203B41FA5}">
                      <a16:colId xmlns:a16="http://schemas.microsoft.com/office/drawing/2014/main" val="292258896"/>
                    </a:ext>
                  </a:extLst>
                </a:gridCol>
                <a:gridCol w="1903454">
                  <a:extLst>
                    <a:ext uri="{9D8B030D-6E8A-4147-A177-3AD203B41FA5}">
                      <a16:colId xmlns:a16="http://schemas.microsoft.com/office/drawing/2014/main" val="3208771207"/>
                    </a:ext>
                  </a:extLst>
                </a:gridCol>
              </a:tblGrid>
              <a:tr h="1333500">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 and circulation control</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Fully Distributed Generation w/Electric HPWH demand circ to kitchen</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(Plumbing engineer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861361751"/>
                  </a:ext>
                </a:extLst>
              </a:tr>
              <a:tr h="571500">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29,900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21,900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20738806"/>
                  </a:ext>
                </a:extLst>
              </a:tr>
              <a:tr h="381000">
                <a:tc>
                  <a:txBody>
                    <a:bodyPr/>
                    <a:lstStyle/>
                    <a:p>
                      <a:pPr algn="l" fontAlgn="b"/>
                      <a:r>
                        <a:rPr lang="en-US" sz="1600" b="1" u="none" strike="noStrike">
                          <a:solidFill>
                            <a:schemeClr val="bg1"/>
                          </a:solidFill>
                          <a:effectLst/>
                        </a:rPr>
                        <a:t>WH Installed Cost</a:t>
                      </a:r>
                      <a:endParaRPr lang="en-US" sz="1600" b="1"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9,750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8,075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22,575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26,560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6224048"/>
                  </a:ext>
                </a:extLst>
              </a:tr>
              <a:tr h="571500">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18,150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8757298"/>
                  </a:ext>
                </a:extLst>
              </a:tr>
              <a:tr h="38100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49,050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62,270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76,795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0864635"/>
                  </a:ext>
                </a:extLst>
              </a:tr>
              <a:tr h="190500">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18001252"/>
                  </a:ext>
                </a:extLst>
              </a:tr>
              <a:tr h="190500">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78,950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84,170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100,895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83357015"/>
                  </a:ext>
                </a:extLst>
              </a:tr>
              <a:tr h="38100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430,000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337,700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364,100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4066970"/>
                  </a:ext>
                </a:extLst>
              </a:tr>
            </a:tbl>
          </a:graphicData>
        </a:graphic>
      </p:graphicFrame>
      <p:pic>
        <p:nvPicPr>
          <p:cNvPr id="4" name="Sonido grabado">
            <a:hlinkClick r:id="" action="ppaction://media"/>
            <a:extLst>
              <a:ext uri="{FF2B5EF4-FFF2-40B4-BE49-F238E27FC236}">
                <a16:creationId xmlns:a16="http://schemas.microsoft.com/office/drawing/2014/main" id="{D7B2CA65-69C3-6C92-9404-22BC616299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7567" y="540543"/>
            <a:ext cx="786233" cy="786233"/>
          </a:xfrm>
          <a:prstGeom prst="rect">
            <a:avLst/>
          </a:prstGeom>
        </p:spPr>
      </p:pic>
    </p:spTree>
    <p:extLst>
      <p:ext uri="{BB962C8B-B14F-4D97-AF65-F5344CB8AC3E}">
        <p14:creationId xmlns:p14="http://schemas.microsoft.com/office/powerpoint/2010/main" val="1157858994"/>
      </p:ext>
    </p:extLst>
  </p:cSld>
  <p:clrMapOvr>
    <a:masterClrMapping/>
  </p:clrMapOvr>
  <mc:AlternateContent xmlns:mc="http://schemas.openxmlformats.org/markup-compatibility/2006" xmlns:p14="http://schemas.microsoft.com/office/powerpoint/2010/main">
    <mc:Choice Requires="p14">
      <p:transition spd="med" p14:dur="700" advTm="98010">
        <p:fade/>
      </p:transition>
    </mc:Choice>
    <mc:Fallback xmlns="">
      <p:transition spd="med" advTm="980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9735-69E1-8A82-DEF2-C799187808C2}"/>
              </a:ext>
            </a:extLst>
          </p:cNvPr>
          <p:cNvSpPr>
            <a:spLocks noGrp="1"/>
          </p:cNvSpPr>
          <p:nvPr>
            <p:ph type="title"/>
          </p:nvPr>
        </p:nvSpPr>
        <p:spPr/>
        <p:txBody>
          <a:bodyPr/>
          <a:lstStyle/>
          <a:p>
            <a:r>
              <a:rPr lang="en-US" dirty="0"/>
              <a:t>Key Takeaways: Fixtures</a:t>
            </a:r>
          </a:p>
        </p:txBody>
      </p:sp>
      <p:sp>
        <p:nvSpPr>
          <p:cNvPr id="3" name="Content Placeholder 2">
            <a:extLst>
              <a:ext uri="{FF2B5EF4-FFF2-40B4-BE49-F238E27FC236}">
                <a16:creationId xmlns:a16="http://schemas.microsoft.com/office/drawing/2014/main" id="{68FB09FF-4A08-9C02-E555-08D4CFD1008C}"/>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r>
              <a:rPr lang="en-US" sz="2400" b="0" i="0" u="none" strike="noStrike" baseline="0" dirty="0">
                <a:solidFill>
                  <a:srgbClr val="211D1E"/>
                </a:solidFill>
                <a:latin typeface="Myriad Pro"/>
              </a:rPr>
              <a:t>Design a hot water system for foodservice operations in reverse order from end-use equipment and sinks, then distribution systems, and lastly at the water heater. </a:t>
            </a:r>
          </a:p>
          <a:p>
            <a:r>
              <a:rPr lang="en-US" sz="2400" b="0" i="0" u="none" strike="noStrike" baseline="0" dirty="0">
                <a:solidFill>
                  <a:srgbClr val="211D1E"/>
                </a:solidFill>
                <a:latin typeface="Myriad Pro"/>
              </a:rPr>
              <a:t>Specify high-performance pre-rinse spray valves rated below 0.8 </a:t>
            </a:r>
            <a:r>
              <a:rPr lang="en-US" sz="2400" b="0" i="0" u="none" strike="noStrike" baseline="0" dirty="0" err="1">
                <a:solidFill>
                  <a:srgbClr val="211D1E"/>
                </a:solidFill>
                <a:latin typeface="Myriad Pro"/>
              </a:rPr>
              <a:t>gpm</a:t>
            </a:r>
            <a:r>
              <a:rPr lang="en-US" sz="2400" b="0" i="0" u="none" strike="noStrike" baseline="0" dirty="0">
                <a:solidFill>
                  <a:srgbClr val="211D1E"/>
                </a:solidFill>
                <a:latin typeface="Myriad Pro"/>
              </a:rPr>
              <a:t>. </a:t>
            </a:r>
          </a:p>
          <a:p>
            <a:r>
              <a:rPr lang="en-US" sz="2400" b="0" i="0" u="none" strike="noStrike" baseline="0" dirty="0">
                <a:solidFill>
                  <a:srgbClr val="211D1E"/>
                </a:solidFill>
                <a:latin typeface="Myriad Pro"/>
              </a:rPr>
              <a:t>Specify ultra-low flow aerators on hand sinks at 0.5 </a:t>
            </a:r>
            <a:r>
              <a:rPr lang="en-US" sz="2400" b="0" i="0" u="none" strike="noStrike" baseline="0" dirty="0" err="1">
                <a:solidFill>
                  <a:srgbClr val="211D1E"/>
                </a:solidFill>
                <a:latin typeface="Myriad Pro"/>
              </a:rPr>
              <a:t>gpm</a:t>
            </a:r>
            <a:r>
              <a:rPr lang="en-US" sz="2400" b="0" i="0" u="none" strike="noStrike" baseline="0" dirty="0">
                <a:solidFill>
                  <a:srgbClr val="211D1E"/>
                </a:solidFill>
                <a:latin typeface="Myriad Pro"/>
              </a:rPr>
              <a:t> or below and select (if applicable) a commercial grade point-of-use heater at hand sinks. </a:t>
            </a:r>
          </a:p>
          <a:p>
            <a:r>
              <a:rPr lang="en-US" sz="2400" b="0" i="0" u="none" strike="noStrike" baseline="0" dirty="0">
                <a:solidFill>
                  <a:srgbClr val="211D1E"/>
                </a:solidFill>
                <a:latin typeface="Myriad Pro"/>
              </a:rPr>
              <a:t>Specify ENERGY STAR®-certified or better dish machines with heat recovery systems and only cold water supply connections. </a:t>
            </a:r>
          </a:p>
          <a:p>
            <a:endParaRPr lang="en-US" sz="2400" b="0" i="0" u="none" strike="noStrike" baseline="0" dirty="0">
              <a:solidFill>
                <a:srgbClr val="211D1E"/>
              </a:solidFill>
              <a:latin typeface="Myriad Pro"/>
            </a:endParaRPr>
          </a:p>
          <a:p>
            <a:endParaRPr lang="en-US" sz="3600" dirty="0"/>
          </a:p>
        </p:txBody>
      </p:sp>
      <p:pic>
        <p:nvPicPr>
          <p:cNvPr id="5" name="Sonido grabado">
            <a:hlinkClick r:id="" action="ppaction://media"/>
            <a:extLst>
              <a:ext uri="{FF2B5EF4-FFF2-40B4-BE49-F238E27FC236}">
                <a16:creationId xmlns:a16="http://schemas.microsoft.com/office/drawing/2014/main" id="{68A0AF94-1FAF-64C2-3694-A0C1FCC9AB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6729" y="5737692"/>
            <a:ext cx="878541" cy="878541"/>
          </a:xfrm>
          <a:prstGeom prst="rect">
            <a:avLst/>
          </a:prstGeom>
        </p:spPr>
      </p:pic>
    </p:spTree>
    <p:extLst>
      <p:ext uri="{BB962C8B-B14F-4D97-AF65-F5344CB8AC3E}">
        <p14:creationId xmlns:p14="http://schemas.microsoft.com/office/powerpoint/2010/main" val="2981713019"/>
      </p:ext>
    </p:extLst>
  </p:cSld>
  <p:clrMapOvr>
    <a:masterClrMapping/>
  </p:clrMapOvr>
  <mc:AlternateContent xmlns:mc="http://schemas.openxmlformats.org/markup-compatibility/2006" xmlns:p14="http://schemas.microsoft.com/office/powerpoint/2010/main">
    <mc:Choice Requires="p14">
      <p:transition spd="med" p14:dur="700" advTm="98010">
        <p:fade/>
      </p:transition>
    </mc:Choice>
    <mc:Fallback xmlns="">
      <p:transition spd="med" advTm="980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F2D1-38B1-4CE5-D937-C1E9BAE096F2}"/>
              </a:ext>
            </a:extLst>
          </p:cNvPr>
          <p:cNvSpPr>
            <a:spLocks noGrp="1"/>
          </p:cNvSpPr>
          <p:nvPr>
            <p:ph type="title"/>
          </p:nvPr>
        </p:nvSpPr>
        <p:spPr/>
        <p:txBody>
          <a:bodyPr/>
          <a:lstStyle/>
          <a:p>
            <a:r>
              <a:rPr lang="en-US" dirty="0"/>
              <a:t>Key Takeaways: Distribution and Water Heaters</a:t>
            </a:r>
          </a:p>
        </p:txBody>
      </p:sp>
      <p:sp>
        <p:nvSpPr>
          <p:cNvPr id="3" name="Content Placeholder 2">
            <a:extLst>
              <a:ext uri="{FF2B5EF4-FFF2-40B4-BE49-F238E27FC236}">
                <a16:creationId xmlns:a16="http://schemas.microsoft.com/office/drawing/2014/main" id="{752D5AED-A049-CD1A-B0E9-505BF37B437B}"/>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r>
              <a:rPr lang="en-US" sz="2400" b="0" i="0" u="none" strike="noStrike" baseline="0" dirty="0">
                <a:solidFill>
                  <a:srgbClr val="211D1E"/>
                </a:solidFill>
                <a:latin typeface="Myriad Pro"/>
              </a:rPr>
              <a:t>Position the water heater as close to the dish room and other sanitation sinks as possible. </a:t>
            </a:r>
          </a:p>
          <a:p>
            <a:r>
              <a:rPr lang="en-US" sz="2400" b="0" i="0" u="none" strike="noStrike" baseline="0" dirty="0">
                <a:solidFill>
                  <a:srgbClr val="211D1E"/>
                </a:solidFill>
                <a:latin typeface="Myriad Pro"/>
              </a:rPr>
              <a:t>If specifying gas-fired water heater, specify a high-efficiency condensing water heater with or without HP assist. </a:t>
            </a:r>
          </a:p>
          <a:p>
            <a:r>
              <a:rPr lang="en-US" sz="2400" b="0" i="0" u="none" strike="noStrike" baseline="0" dirty="0">
                <a:solidFill>
                  <a:srgbClr val="211D1E"/>
                </a:solidFill>
                <a:latin typeface="Myriad Pro"/>
              </a:rPr>
              <a:t>If specifying an electric water heater, specify a hybrid HP/ER storage water heater or single-pass split HP/storage tank primary heater with an upper element only ER backup or swing tank heater. </a:t>
            </a:r>
          </a:p>
          <a:p>
            <a:r>
              <a:rPr lang="en-US" sz="2400" dirty="0">
                <a:solidFill>
                  <a:srgbClr val="211D1E"/>
                </a:solidFill>
                <a:latin typeface="Myriad Pro"/>
              </a:rPr>
              <a:t>Specify distributed generation where possible</a:t>
            </a:r>
          </a:p>
          <a:p>
            <a:r>
              <a:rPr lang="en-US" sz="2400" b="0" i="0" u="none" strike="noStrike" baseline="0" dirty="0">
                <a:solidFill>
                  <a:srgbClr val="211D1E"/>
                </a:solidFill>
                <a:latin typeface="Myriad Pro"/>
              </a:rPr>
              <a:t>Install ECM pump with constant temperature control for continuous recirculation systems</a:t>
            </a:r>
          </a:p>
          <a:p>
            <a:endParaRPr lang="en-US" sz="3600" dirty="0"/>
          </a:p>
        </p:txBody>
      </p:sp>
      <p:pic>
        <p:nvPicPr>
          <p:cNvPr id="6" name="Sonido grabado">
            <a:hlinkClick r:id="" action="ppaction://media"/>
            <a:extLst>
              <a:ext uri="{FF2B5EF4-FFF2-40B4-BE49-F238E27FC236}">
                <a16:creationId xmlns:a16="http://schemas.microsoft.com/office/drawing/2014/main" id="{54103316-FE99-4E17-20F0-061E19AD4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7142" y="5883042"/>
            <a:ext cx="857716" cy="857716"/>
          </a:xfrm>
          <a:prstGeom prst="rect">
            <a:avLst/>
          </a:prstGeom>
        </p:spPr>
      </p:pic>
    </p:spTree>
    <p:extLst>
      <p:ext uri="{BB962C8B-B14F-4D97-AF65-F5344CB8AC3E}">
        <p14:creationId xmlns:p14="http://schemas.microsoft.com/office/powerpoint/2010/main" val="824901703"/>
      </p:ext>
    </p:extLst>
  </p:cSld>
  <p:clrMapOvr>
    <a:masterClrMapping/>
  </p:clrMapOvr>
  <mc:AlternateContent xmlns:mc="http://schemas.openxmlformats.org/markup-compatibility/2006" xmlns:p14="http://schemas.microsoft.com/office/powerpoint/2010/main">
    <mc:Choice Requires="p14">
      <p:transition spd="med" p14:dur="700" advTm="72584">
        <p:fade/>
      </p:transition>
    </mc:Choice>
    <mc:Fallback xmlns="">
      <p:transition spd="med" advTm="725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5520-D77C-0727-8109-198122E6E19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16576C-361B-F71E-D830-50027909660E}"/>
              </a:ext>
            </a:extLst>
          </p:cNvPr>
          <p:cNvSpPr>
            <a:spLocks noGrp="1"/>
          </p:cNvSpPr>
          <p:nvPr>
            <p:ph type="subTitle" idx="1"/>
          </p:nvPr>
        </p:nvSpPr>
        <p:spPr/>
        <p:txBody>
          <a:bodyPr/>
          <a:lstStyle/>
          <a:p>
            <a:r>
              <a:rPr lang="en-US" dirty="0"/>
              <a:t>For more information please contact:</a:t>
            </a:r>
          </a:p>
          <a:p>
            <a:r>
              <a:rPr lang="en-US" dirty="0">
                <a:hlinkClick r:id="rId5"/>
              </a:rPr>
              <a:t>Adelagah@trccompanies.com</a:t>
            </a:r>
            <a:endParaRPr lang="en-US" dirty="0"/>
          </a:p>
          <a:p>
            <a:r>
              <a:rPr lang="en-US" dirty="0">
                <a:hlinkClick r:id="rId6"/>
              </a:rPr>
              <a:t>mslater@frontierenergy.com</a:t>
            </a:r>
            <a:r>
              <a:rPr lang="en-US" dirty="0"/>
              <a:t> </a:t>
            </a:r>
          </a:p>
        </p:txBody>
      </p:sp>
      <p:pic>
        <p:nvPicPr>
          <p:cNvPr id="5" name="Sonido grabado">
            <a:hlinkClick r:id="" action="ppaction://media"/>
            <a:extLst>
              <a:ext uri="{FF2B5EF4-FFF2-40B4-BE49-F238E27FC236}">
                <a16:creationId xmlns:a16="http://schemas.microsoft.com/office/drawing/2014/main" id="{A2EE6C52-6888-90EB-945E-CDDD9092BD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39599" y="5617041"/>
            <a:ext cx="912802" cy="912802"/>
          </a:xfrm>
          <a:prstGeom prst="rect">
            <a:avLst/>
          </a:prstGeom>
        </p:spPr>
      </p:pic>
    </p:spTree>
    <p:extLst>
      <p:ext uri="{BB962C8B-B14F-4D97-AF65-F5344CB8AC3E}">
        <p14:creationId xmlns:p14="http://schemas.microsoft.com/office/powerpoint/2010/main" val="106735756"/>
      </p:ext>
    </p:extLst>
  </p:cSld>
  <p:clrMapOvr>
    <a:masterClrMapping/>
  </p:clrMapOvr>
  <mc:AlternateContent xmlns:mc="http://schemas.openxmlformats.org/markup-compatibility/2006" xmlns:p14="http://schemas.microsoft.com/office/powerpoint/2010/main">
    <mc:Choice Requires="p14">
      <p:transition spd="med" p14:dur="700" advTm="42884">
        <p:fade/>
      </p:transition>
    </mc:Choice>
    <mc:Fallback xmlns="">
      <p:transition spd="med" advTm="428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D295-84BC-91F5-D186-5AFC49EC194A}"/>
              </a:ext>
            </a:extLst>
          </p:cNvPr>
          <p:cNvSpPr>
            <a:spLocks noGrp="1"/>
          </p:cNvSpPr>
          <p:nvPr>
            <p:ph type="title"/>
          </p:nvPr>
        </p:nvSpPr>
        <p:spPr/>
        <p:txBody>
          <a:bodyPr/>
          <a:lstStyle/>
          <a:p>
            <a:r>
              <a:rPr lang="en-US" dirty="0"/>
              <a:t>Why do we care about hot water systems?</a:t>
            </a:r>
          </a:p>
        </p:txBody>
      </p:sp>
      <p:sp>
        <p:nvSpPr>
          <p:cNvPr id="3" name="Content Placeholder 2">
            <a:extLst>
              <a:ext uri="{FF2B5EF4-FFF2-40B4-BE49-F238E27FC236}">
                <a16:creationId xmlns:a16="http://schemas.microsoft.com/office/drawing/2014/main" id="{B79E1D03-5356-327F-4299-1C0EE95A0233}"/>
              </a:ext>
            </a:extLst>
          </p:cNvPr>
          <p:cNvSpPr>
            <a:spLocks noGrp="1"/>
          </p:cNvSpPr>
          <p:nvPr>
            <p:ph idx="1"/>
          </p:nvPr>
        </p:nvSpPr>
        <p:spPr>
          <a:xfrm>
            <a:off x="389238" y="1690688"/>
            <a:ext cx="6258697" cy="3755368"/>
          </a:xfrm>
        </p:spPr>
        <p:txBody>
          <a:bodyPr>
            <a:normAutofit/>
          </a:bodyPr>
          <a:lstStyle/>
          <a:p>
            <a:r>
              <a:rPr lang="en-US" dirty="0"/>
              <a:t>Hot water is the lifeblood of restaurants</a:t>
            </a:r>
          </a:p>
          <a:p>
            <a:pPr lvl="1"/>
            <a:r>
              <a:rPr lang="en-US" dirty="0"/>
              <a:t>Clean Hands</a:t>
            </a:r>
          </a:p>
          <a:p>
            <a:pPr lvl="1"/>
            <a:r>
              <a:rPr lang="en-US" dirty="0"/>
              <a:t>Wash dishes and equipment</a:t>
            </a:r>
          </a:p>
          <a:p>
            <a:pPr lvl="1"/>
            <a:r>
              <a:rPr lang="en-US" dirty="0"/>
              <a:t>Cook food</a:t>
            </a:r>
          </a:p>
          <a:p>
            <a:r>
              <a:rPr lang="en-US" dirty="0"/>
              <a:t>Health department regulations</a:t>
            </a:r>
          </a:p>
          <a:p>
            <a:r>
              <a:rPr lang="en-US" dirty="0"/>
              <a:t>Highly energy intensive</a:t>
            </a:r>
          </a:p>
          <a:p>
            <a:pPr lvl="1"/>
            <a:r>
              <a:rPr lang="en-US" dirty="0"/>
              <a:t>340 </a:t>
            </a:r>
            <a:r>
              <a:rPr lang="en-US" dirty="0" err="1"/>
              <a:t>MTherms</a:t>
            </a:r>
            <a:r>
              <a:rPr lang="en-US" dirty="0"/>
              <a:t>/year – 16% of commercial gas usage statewide</a:t>
            </a:r>
          </a:p>
        </p:txBody>
      </p:sp>
      <p:pic>
        <p:nvPicPr>
          <p:cNvPr id="6" name="Picture 5">
            <a:extLst>
              <a:ext uri="{FF2B5EF4-FFF2-40B4-BE49-F238E27FC236}">
                <a16:creationId xmlns:a16="http://schemas.microsoft.com/office/drawing/2014/main" id="{AE627653-CFC4-9850-7A32-8B578A152E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62699" y="2275079"/>
            <a:ext cx="5829301" cy="4429542"/>
          </a:xfrm>
          <a:prstGeom prst="rect">
            <a:avLst/>
          </a:prstGeom>
        </p:spPr>
      </p:pic>
      <p:sp>
        <p:nvSpPr>
          <p:cNvPr id="8" name="TextBox 7">
            <a:extLst>
              <a:ext uri="{FF2B5EF4-FFF2-40B4-BE49-F238E27FC236}">
                <a16:creationId xmlns:a16="http://schemas.microsoft.com/office/drawing/2014/main" id="{2176CB30-835F-15DA-B750-F272C7575E38}"/>
              </a:ext>
            </a:extLst>
          </p:cNvPr>
          <p:cNvSpPr txBox="1"/>
          <p:nvPr/>
        </p:nvSpPr>
        <p:spPr>
          <a:xfrm>
            <a:off x="1652716" y="5982222"/>
            <a:ext cx="6098058" cy="646331"/>
          </a:xfrm>
          <a:prstGeom prst="rect">
            <a:avLst/>
          </a:prstGeom>
          <a:noFill/>
        </p:spPr>
        <p:txBody>
          <a:bodyPr wrap="square">
            <a:spAutoFit/>
          </a:bodyPr>
          <a:lstStyle/>
          <a:p>
            <a:r>
              <a:rPr lang="en-US" sz="1800" dirty="0"/>
              <a:t>Source: 2010 CEC Report by Fisher-Nickel Inc. </a:t>
            </a:r>
            <a:r>
              <a:rPr lang="en-US" sz="1800" b="0" i="0" u="none" strike="noStrike" baseline="0" dirty="0">
                <a:latin typeface="DejaVuSansMono"/>
                <a:hlinkClick r:id="rId8"/>
              </a:rPr>
              <a:t>https://hdl.handle.net/2027/uc1.31822039658588</a:t>
            </a:r>
            <a:r>
              <a:rPr lang="en-US" sz="1800" b="0" i="0" u="none" strike="noStrike" baseline="0" dirty="0">
                <a:latin typeface="DejaVuSansMono"/>
              </a:rPr>
              <a:t> </a:t>
            </a:r>
            <a:endParaRPr lang="en-US" sz="1800" dirty="0"/>
          </a:p>
        </p:txBody>
      </p:sp>
      <p:pic>
        <p:nvPicPr>
          <p:cNvPr id="7" name="Sonido grabado">
            <a:hlinkClick r:id="" action="ppaction://media"/>
            <a:extLst>
              <a:ext uri="{FF2B5EF4-FFF2-40B4-BE49-F238E27FC236}">
                <a16:creationId xmlns:a16="http://schemas.microsoft.com/office/drawing/2014/main" id="{656D51C7-53B9-FA30-5189-1053A41187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054" y="128589"/>
            <a:ext cx="655637" cy="655637"/>
          </a:xfrm>
          <a:prstGeom prst="rect">
            <a:avLst/>
          </a:prstGeom>
        </p:spPr>
      </p:pic>
      <p:pic>
        <p:nvPicPr>
          <p:cNvPr id="9" name="Sonido grabado">
            <a:hlinkClick r:id="" action="ppaction://media"/>
            <a:extLst>
              <a:ext uri="{FF2B5EF4-FFF2-40B4-BE49-F238E27FC236}">
                <a16:creationId xmlns:a16="http://schemas.microsoft.com/office/drawing/2014/main" id="{D72E9B34-68D5-97F4-F976-3D47F06C102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26308" y="274298"/>
            <a:ext cx="655637" cy="655637"/>
          </a:xfrm>
          <a:prstGeom prst="rect">
            <a:avLst/>
          </a:prstGeom>
        </p:spPr>
      </p:pic>
    </p:spTree>
    <p:extLst>
      <p:ext uri="{BB962C8B-B14F-4D97-AF65-F5344CB8AC3E}">
        <p14:creationId xmlns:p14="http://schemas.microsoft.com/office/powerpoint/2010/main" val="2473553117"/>
      </p:ext>
    </p:extLst>
  </p:cSld>
  <p:clrMapOvr>
    <a:masterClrMapping/>
  </p:clrMapOvr>
  <mc:AlternateContent xmlns:mc="http://schemas.openxmlformats.org/markup-compatibility/2006" xmlns:p14="http://schemas.microsoft.com/office/powerpoint/2010/main">
    <mc:Choice Requires="p14">
      <p:transition spd="med" p14:dur="700" advTm="63810">
        <p:fade/>
      </p:transition>
    </mc:Choice>
    <mc:Fallback xmlns="">
      <p:transition spd="med" advTm="63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7198" fill="hold"/>
                                        <p:tgtEl>
                                          <p:spTgt spid="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28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ryTheme1">
  <a:themeElements>
    <a:clrScheme name="Custom ry">
      <a:dk1>
        <a:srgbClr val="2B07DD"/>
      </a:dk1>
      <a:lt1>
        <a:srgbClr val="FFFFFF"/>
      </a:lt1>
      <a:dk2>
        <a:srgbClr val="000000"/>
      </a:dk2>
      <a:lt2>
        <a:srgbClr val="919191"/>
      </a:lt2>
      <a:accent1>
        <a:srgbClr val="618FFD"/>
      </a:accent1>
      <a:accent2>
        <a:srgbClr val="00AE00"/>
      </a:accent2>
      <a:accent3>
        <a:srgbClr val="FFFFFF"/>
      </a:accent3>
      <a:accent4>
        <a:srgbClr val="2305BD"/>
      </a:accent4>
      <a:accent5>
        <a:srgbClr val="B7C6FE"/>
      </a:accent5>
      <a:accent6>
        <a:srgbClr val="009D00"/>
      </a:accent6>
      <a:hlink>
        <a:srgbClr val="2005A5"/>
      </a:hlink>
      <a:folHlink>
        <a:srgbClr val="CECECE"/>
      </a:folHlink>
    </a:clrScheme>
    <a:fontScheme name="Custom 2">
      <a:majorFont>
        <a:latin typeface="Jivetalk"/>
        <a:ea typeface=""/>
        <a:cs typeface=""/>
      </a:majorFont>
      <a:minorFont>
        <a:latin typeface="Jivetal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2"/>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hlink"/>
            </a:solidFill>
            <a:effectLst/>
            <a:latin typeface="Times New Roman" pitchFamily="18" charset="0"/>
          </a:defRPr>
        </a:defPPr>
      </a:lstStyle>
    </a:spDef>
    <a:lnDef>
      <a:spPr bwMode="auto">
        <a:noFill/>
        <a:ln w="60325" cap="flat" cmpd="sng" algn="ctr">
          <a:solidFill>
            <a:srgbClr val="FF0000"/>
          </a:solidFill>
          <a:prstDash val="solid"/>
          <a:round/>
          <a:headEnd type="none" w="sm" len="sm"/>
          <a:tailEnd type="arrow"/>
        </a:ln>
        <a:effectLst/>
        <a:scene3d>
          <a:camera prst="orthographicFront"/>
          <a:lightRig rig="threePt" dir="t"/>
        </a:scene3d>
        <a:sp3d>
          <a:bevelT/>
          <a:bevelB/>
        </a:sp3d>
      </a:spPr>
      <a:bodyPr/>
      <a:lstStyle/>
    </a:lnDef>
  </a:objectDefaults>
  <a:extraClrSchemeLst>
    <a:extraClrScheme>
      <a:clrScheme name="Spec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e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ec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ec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ec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ec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ec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275573F17308458C5B5584CF540376" ma:contentTypeVersion="21" ma:contentTypeDescription="Create a new document." ma:contentTypeScope="" ma:versionID="2a077986f101936bf384fc6501bd3557">
  <xsd:schema xmlns:xsd="http://www.w3.org/2001/XMLSchema" xmlns:xs="http://www.w3.org/2001/XMLSchema" xmlns:p="http://schemas.microsoft.com/office/2006/metadata/properties" xmlns:ns2="01b5b6a0-38d5-4223-aeba-b8f7cdcc6ced" xmlns:ns3="9a5ab7e9-8036-42a3-9315-8fd80f0fd0f6" targetNamespace="http://schemas.microsoft.com/office/2006/metadata/properties" ma:root="true" ma:fieldsID="2dd0f9a1d4d255bd813aa622e8c93c11" ns2:_="" ns3:_="">
    <xsd:import namespace="01b5b6a0-38d5-4223-aeba-b8f7cdcc6ced"/>
    <xsd:import namespace="9a5ab7e9-8036-42a3-9315-8fd80f0fd0f6"/>
    <xsd:element name="properties">
      <xsd:complexType>
        <xsd:sequence>
          <xsd:element name="documentManagement">
            <xsd:complexType>
              <xsd:all>
                <xsd:element ref="ns2:ProductArea" minOccurs="0"/>
                <xsd:element ref="ns2:Product" minOccurs="0"/>
                <xsd:element ref="ns3:MediaServiceMetadata" minOccurs="0"/>
                <xsd:element ref="ns3:MediaServiceFastMetadata" minOccurs="0"/>
                <xsd:element ref="ns3:TestColumn"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5b6a0-38d5-4223-aeba-b8f7cdcc6ced" elementFormDefault="qualified">
    <xsd:import namespace="http://schemas.microsoft.com/office/2006/documentManagement/types"/>
    <xsd:import namespace="http://schemas.microsoft.com/office/infopath/2007/PartnerControls"/>
    <xsd:element name="ProductArea" ma:index="8" nillable="true" ma:displayName="Product Area" ma:list="{ee28c625-878c-4cea-86be-e21a6c1a0e09}" ma:internalName="ProductArea" ma:showField="Title" ma:web="01b5b6a0-38d5-4223-aeba-b8f7cdcc6ced">
      <xsd:simpleType>
        <xsd:restriction base="dms:Lookup"/>
      </xsd:simpleType>
    </xsd:element>
    <xsd:element name="Product" ma:index="9" nillable="true" ma:displayName="Product" ma:list="{2f6913c5-50b6-488a-9167-dbc58d1c1903}" ma:internalName="Product" ma:showField="Title" ma:web="01b5b6a0-38d5-4223-aeba-b8f7cdcc6ced">
      <xsd:simpleType>
        <xsd:restriction base="dms:Lookup"/>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c162469-b2f0-4656-aa8d-1871b9de339d}" ma:internalName="TaxCatchAll" ma:showField="CatchAllData" ma:web="01b5b6a0-38d5-4223-aeba-b8f7cdcc6ce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5ab7e9-8036-42a3-9315-8fd80f0fd0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TestColumn" ma:index="12" nillable="true" ma:displayName="Test Column" ma:format="Dropdown" ma:internalName="TestColumn">
      <xsd:simpleType>
        <xsd:restriction base="dms:Choice">
          <xsd:enumeration value="Choice 1"/>
          <xsd:enumeration value="Choice 2"/>
          <xsd:enumeration value="Choice 3"/>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b8b7529-88e4-4cf5-84d6-71c4601d93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1b5b6a0-38d5-4223-aeba-b8f7cdcc6ced">
      <UserInfo>
        <DisplayName>Richard Young</DisplayName>
        <AccountId>31</AccountId>
        <AccountType/>
      </UserInfo>
      <UserInfo>
        <DisplayName>Kiana Caban</DisplayName>
        <AccountId>15</AccountId>
        <AccountType/>
      </UserInfo>
      <UserInfo>
        <DisplayName>Todd Bell</DisplayName>
        <AccountId>21</AccountId>
        <AccountType/>
      </UserInfo>
      <UserInfo>
        <DisplayName>Michael Slater</DisplayName>
        <AccountId>26</AccountId>
        <AccountType/>
      </UserInfo>
      <UserInfo>
        <DisplayName>Edward Ruan</DisplayName>
        <AccountId>16</AccountId>
        <AccountType/>
      </UserInfo>
      <UserInfo>
        <DisplayName>Mark Duesler</DisplayName>
        <AccountId>27</AccountId>
        <AccountType/>
      </UserInfo>
    </SharedWithUsers>
    <TaxCatchAll xmlns="01b5b6a0-38d5-4223-aeba-b8f7cdcc6ced" xsi:nil="true"/>
    <lcf76f155ced4ddcb4097134ff3c332f xmlns="9a5ab7e9-8036-42a3-9315-8fd80f0fd0f6">
      <Terms xmlns="http://schemas.microsoft.com/office/infopath/2007/PartnerControls"/>
    </lcf76f155ced4ddcb4097134ff3c332f>
    <Product xmlns="01b5b6a0-38d5-4223-aeba-b8f7cdcc6ced" xsi:nil="true"/>
    <ProductArea xmlns="01b5b6a0-38d5-4223-aeba-b8f7cdcc6ced" xsi:nil="true"/>
    <TestColumn xmlns="9a5ab7e9-8036-42a3-9315-8fd80f0fd0f6" xsi:nil="true"/>
  </documentManagement>
</p:properties>
</file>

<file path=customXml/itemProps1.xml><?xml version="1.0" encoding="utf-8"?>
<ds:datastoreItem xmlns:ds="http://schemas.openxmlformats.org/officeDocument/2006/customXml" ds:itemID="{AFD39D43-B296-432F-ADB3-3C44075D749B}">
  <ds:schemaRefs>
    <ds:schemaRef ds:uri="http://schemas.microsoft.com/sharepoint/v3/contenttype/forms"/>
  </ds:schemaRefs>
</ds:datastoreItem>
</file>

<file path=customXml/itemProps2.xml><?xml version="1.0" encoding="utf-8"?>
<ds:datastoreItem xmlns:ds="http://schemas.openxmlformats.org/officeDocument/2006/customXml" ds:itemID="{C9A06C6B-8B09-470B-8224-C342CE5FEB3A}"/>
</file>

<file path=customXml/itemProps3.xml><?xml version="1.0" encoding="utf-8"?>
<ds:datastoreItem xmlns:ds="http://schemas.openxmlformats.org/officeDocument/2006/customXml" ds:itemID="{81396070-B7C8-4290-9AA0-1B4480995BC4}">
  <ds:schemaRefs>
    <ds:schemaRef ds:uri="http://purl.org/dc/dcmitype/"/>
    <ds:schemaRef ds:uri="http://schemas.microsoft.com/office/2006/documentManagement/types"/>
    <ds:schemaRef ds:uri="http://schemas.openxmlformats.org/package/2006/metadata/core-properties"/>
    <ds:schemaRef ds:uri="http://www.w3.org/XML/1998/namespace"/>
    <ds:schemaRef ds:uri="http://schemas.microsoft.com/sharepoint/v4"/>
    <ds:schemaRef ds:uri="http://purl.org/dc/elements/1.1/"/>
    <ds:schemaRef ds:uri="http://schemas.microsoft.com/office/infopath/2007/PartnerControls"/>
    <ds:schemaRef ds:uri="f08ec9a6-b51a-4c00-ad15-c2c879b888f0"/>
    <ds:schemaRef ds:uri="bb158825-97b9-49c6-aa77-cc545e06157e"/>
    <ds:schemaRef ds:uri="7a6618c8-ba3f-4bbd-bcb3-ed38dcdb870f"/>
    <ds:schemaRef ds:uri="http://schemas.microsoft.com/sharepoint/v3"/>
    <ds:schemaRef ds:uri="http://schemas.microsoft.com/office/2006/metadata/properties"/>
    <ds:schemaRef ds:uri="http://purl.org/dc/terms/"/>
    <ds:schemaRef ds:uri="d647cd26-e400-4e27-a831-de86e9bc9d7f"/>
    <ds:schemaRef ds:uri="a63c1434-17e2-4347-8893-af134feef5b3"/>
    <ds:schemaRef ds:uri="6327d4ef-847b-4f54-a5b1-3edfa2a33404"/>
  </ds:schemaRefs>
</ds:datastoreItem>
</file>

<file path=docProps/app.xml><?xml version="1.0" encoding="utf-8"?>
<Properties xmlns="http://schemas.openxmlformats.org/officeDocument/2006/extended-properties" xmlns:vt="http://schemas.openxmlformats.org/officeDocument/2006/docPropsVTypes">
  <TotalTime>0</TotalTime>
  <Words>23134</Words>
  <Application>Microsoft Macintosh PowerPoint</Application>
  <PresentationFormat>Widescreen</PresentationFormat>
  <Paragraphs>2019</Paragraphs>
  <Slides>83</Slides>
  <Notes>82</Notes>
  <HiddenSlides>0</HiddenSlides>
  <MMClips>85</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83</vt:i4>
      </vt:variant>
    </vt:vector>
  </HeadingPairs>
  <TitlesOfParts>
    <vt:vector size="106" baseType="lpstr">
      <vt:lpstr>Arial</vt:lpstr>
      <vt:lpstr>Arial Black</vt:lpstr>
      <vt:lpstr>Arial Narrow</vt:lpstr>
      <vt:lpstr>Brush Script Std</vt:lpstr>
      <vt:lpstr>Calibri</vt:lpstr>
      <vt:lpstr>Calibri Light</vt:lpstr>
      <vt:lpstr>DejaVuSansMono</vt:lpstr>
      <vt:lpstr>Franklin Gothic Book</vt:lpstr>
      <vt:lpstr>Jivetalk</vt:lpstr>
      <vt:lpstr>Montserrat Light</vt:lpstr>
      <vt:lpstr>Myriad Pro</vt:lpstr>
      <vt:lpstr>Roboto</vt:lpstr>
      <vt:lpstr>Segoe UI</vt:lpstr>
      <vt:lpstr>Segoe UI Historic</vt:lpstr>
      <vt:lpstr>Symbol</vt:lpstr>
      <vt:lpstr>Times New Roman</vt:lpstr>
      <vt:lpstr>4_Office Theme</vt:lpstr>
      <vt:lpstr>2_Office Theme</vt:lpstr>
      <vt:lpstr>5_Office Theme</vt:lpstr>
      <vt:lpstr>7_Office Theme</vt:lpstr>
      <vt:lpstr>8_Office Theme</vt:lpstr>
      <vt:lpstr>11_Office Theme</vt:lpstr>
      <vt:lpstr>4_ryTheme1</vt:lpstr>
      <vt:lpstr>Hot Water Design for Heat Pump Water Heaters in Commercial Kitchens</vt:lpstr>
      <vt:lpstr>Use this button to access the voiceover:</vt:lpstr>
      <vt:lpstr>PowerPoint Presentation</vt:lpstr>
      <vt:lpstr>Design Guide History</vt:lpstr>
      <vt:lpstr>Learning Goals</vt:lpstr>
      <vt:lpstr>Primary Resource</vt:lpstr>
      <vt:lpstr>PowerPoint Presentation</vt:lpstr>
      <vt:lpstr>Section 0: Preamble</vt:lpstr>
      <vt:lpstr>Why do we care about hot water systems?</vt:lpstr>
      <vt:lpstr>Utility Rates</vt:lpstr>
      <vt:lpstr>Parts of a Hot Water System</vt:lpstr>
      <vt:lpstr>Industry Standard Hot Water System Energy Intensity</vt:lpstr>
      <vt:lpstr>Hot Water System Savings Potential</vt:lpstr>
      <vt:lpstr>Design Path for Savings</vt:lpstr>
      <vt:lpstr>Section 1: Fixtures and Dishmachines</vt:lpstr>
      <vt:lpstr>Why is specifying efficient fixtures an important design step?</vt:lpstr>
      <vt:lpstr>PowerPoint Presentation</vt:lpstr>
      <vt:lpstr>PowerPoint Presentation</vt:lpstr>
      <vt:lpstr>Energy and Water Use of Small Dishmachines</vt:lpstr>
      <vt:lpstr>Energy and Water Use of Large Dishmachines</vt:lpstr>
      <vt:lpstr>PowerPoint Presentation</vt:lpstr>
      <vt:lpstr>Heat Recovery Operating Costs</vt:lpstr>
      <vt:lpstr>EAHR Dishwashers Available in the U.S. </vt:lpstr>
      <vt:lpstr>Pipe Size Effects Hot Water Delivery Time</vt:lpstr>
      <vt:lpstr>Section 2: Distribution Systems</vt:lpstr>
      <vt:lpstr>Distribution System Design Best Practices</vt:lpstr>
      <vt:lpstr>Simple Distribution</vt:lpstr>
      <vt:lpstr>Continuous Recirculation</vt:lpstr>
      <vt:lpstr>Demand Circulation</vt:lpstr>
      <vt:lpstr>Distributed Generation: Hybrid of Simple and Demand Recirc</vt:lpstr>
      <vt:lpstr>Pipe Insulation Decreases Line Losses and Increases System Efficiency</vt:lpstr>
      <vt:lpstr>Pipe Insulation specs for HWS from Title 24</vt:lpstr>
      <vt:lpstr>Maximizing Energy Savings from Insulation</vt:lpstr>
      <vt:lpstr>Master Mixing Valves</vt:lpstr>
      <vt:lpstr>Recirculation Pumps</vt:lpstr>
      <vt:lpstr>Recirc Pump vs. ECM Pump</vt:lpstr>
      <vt:lpstr>Pump Comparison</vt:lpstr>
      <vt:lpstr>Section 3: Water Heaters</vt:lpstr>
      <vt:lpstr>Standard Efficiency Storage</vt:lpstr>
      <vt:lpstr>High Efficiency (Condensing) Storage</vt:lpstr>
      <vt:lpstr>Tankless (On Demand)</vt:lpstr>
      <vt:lpstr>Electric Resistance Water Heaters</vt:lpstr>
      <vt:lpstr>Heat Pump Water Heaters</vt:lpstr>
      <vt:lpstr>How Electric HPWHs work</vt:lpstr>
      <vt:lpstr>Hybrid integrated storage HPWH</vt:lpstr>
      <vt:lpstr>Heat Pump Configurations</vt:lpstr>
      <vt:lpstr>HPWH sizing problems</vt:lpstr>
      <vt:lpstr>Design constraints for HPWH</vt:lpstr>
      <vt:lpstr>Traditional Sizing Methodology</vt:lpstr>
      <vt:lpstr>Health Department Formulae</vt:lpstr>
      <vt:lpstr>Water Heater Sizing (Traditional Mtd)</vt:lpstr>
      <vt:lpstr>Health Department Dishmachine Sizing</vt:lpstr>
      <vt:lpstr>Sample WH Sizes</vt:lpstr>
      <vt:lpstr>Issues with Traditional Sizing</vt:lpstr>
      <vt:lpstr>Benefits of Right-Sizing HPWHs</vt:lpstr>
      <vt:lpstr>Heat Pump Assist</vt:lpstr>
      <vt:lpstr>Primary Water Heater Comparison</vt:lpstr>
      <vt:lpstr>Section 4: Design Examples</vt:lpstr>
      <vt:lpstr>Quick Service Kitchen Design</vt:lpstr>
      <vt:lpstr>Energy Impacts of different Water Heaters</vt:lpstr>
      <vt:lpstr>QSR Energy Impacts of different Water Heaters </vt:lpstr>
      <vt:lpstr>QSR energy impacts of different water heaters</vt:lpstr>
      <vt:lpstr>Cost impacts of different Water Heaters</vt:lpstr>
      <vt:lpstr>Full Service Kitchen Design</vt:lpstr>
      <vt:lpstr>Potential Full-Service Options</vt:lpstr>
      <vt:lpstr>Gas Water Heater FSR Examples</vt:lpstr>
      <vt:lpstr>System 1: Business as Usual</vt:lpstr>
      <vt:lpstr>System 2: Fixture Improvements</vt:lpstr>
      <vt:lpstr>System 3: Heat Recovery Dishmachine</vt:lpstr>
      <vt:lpstr>System 4+5: Gas Fired DHW system with Electric HP Assist</vt:lpstr>
      <vt:lpstr>FSR System Water Usage</vt:lpstr>
      <vt:lpstr>FSR System Energy Usage</vt:lpstr>
      <vt:lpstr>Water Heater impact on FSR Cost: Centralized System</vt:lpstr>
      <vt:lpstr>Electric Water Heater FSR Examples</vt:lpstr>
      <vt:lpstr>Hybrid HP/ERWH</vt:lpstr>
      <vt:lpstr>Single Pass HP With Swing Tank (CCDEH Sizing vs. Plumbing Engineer Sizing)</vt:lpstr>
      <vt:lpstr>Electric Fired WH FSR Cost Impacts</vt:lpstr>
      <vt:lpstr>Distributed Generation</vt:lpstr>
      <vt:lpstr>Impact of Distributed Generation</vt:lpstr>
      <vt:lpstr>In Summary, What Pays Back?</vt:lpstr>
      <vt:lpstr>Key Takeaways: Fixtures</vt:lpstr>
      <vt:lpstr>Key Takeaways: Distribution and Water Heaters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2021-01-27T22:11:46Z</dcterms:created>
  <dcterms:modified xsi:type="dcterms:W3CDTF">2024-10-17T20:54:24Z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0x0101009B37D6FE7CF1A346B2C0B8DD8126E616</vt:lpwstr>
  </property>
  <property fmtid="{D5CDD505-2E9C-101B-9397-08002B2CF9AE}" pid="3" name="MediaServiceImageTags">
    <vt:lpwstr/>
  </property>
</Properties>
</file>